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56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3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29/03/2016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31640" y="2392288"/>
            <a:ext cx="6477000" cy="1828800"/>
          </a:xfrm>
        </p:spPr>
        <p:txBody>
          <a:bodyPr anchor="ctr"/>
          <a:lstStyle/>
          <a:p>
            <a:pPr algn="ctr"/>
            <a:r>
              <a:rPr lang="es-ES" dirty="0" smtClean="0"/>
              <a:t>MONOPOLIOS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Introducción a la Economía. UCM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7853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-914400" y="3962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563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2000" y="289560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5955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362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768696" y="288890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616462" y="5181601"/>
            <a:ext cx="66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1910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2000" y="4572000"/>
            <a:ext cx="2133600" cy="1066800"/>
          </a:xfrm>
          <a:prstGeom prst="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07904" y="2132856"/>
            <a:ext cx="4800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i="1" dirty="0">
                <a:solidFill>
                  <a:schemeClr val="tx2"/>
                </a:solidFill>
              </a:rPr>
              <a:t>Al principio el </a:t>
            </a:r>
            <a:r>
              <a:rPr lang="en-US" sz="1600" i="1" dirty="0" err="1" smtClean="0">
                <a:solidFill>
                  <a:schemeClr val="tx2"/>
                </a:solidFill>
              </a:rPr>
              <a:t>Ingreso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aumenta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conforme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aumenta</a:t>
            </a:r>
            <a:r>
              <a:rPr lang="en-US" sz="1600" i="1" dirty="0">
                <a:solidFill>
                  <a:schemeClr val="tx2"/>
                </a:solidFill>
              </a:rPr>
              <a:t> la </a:t>
            </a:r>
            <a:r>
              <a:rPr lang="en-US" sz="1600" i="1" dirty="0" err="1">
                <a:solidFill>
                  <a:schemeClr val="tx2"/>
                </a:solidFill>
              </a:rPr>
              <a:t>cantidad</a:t>
            </a:r>
            <a:endParaRPr lang="en-US" sz="1600" i="1" dirty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600" i="1" dirty="0">
                <a:solidFill>
                  <a:schemeClr val="tx2"/>
                </a:solidFill>
              </a:rPr>
              <a:t> Pero </a:t>
            </a:r>
            <a:r>
              <a:rPr lang="en-US" sz="1600" i="1" dirty="0" err="1">
                <a:solidFill>
                  <a:schemeClr val="tx2"/>
                </a:solidFill>
              </a:rPr>
              <a:t>cada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vez</a:t>
            </a:r>
            <a:r>
              <a:rPr lang="en-US" sz="1600" i="1" dirty="0">
                <a:solidFill>
                  <a:schemeClr val="tx2"/>
                </a:solidFill>
              </a:rPr>
              <a:t> el </a:t>
            </a:r>
            <a:r>
              <a:rPr lang="en-US" sz="1600" i="1" dirty="0" err="1">
                <a:solidFill>
                  <a:schemeClr val="tx2"/>
                </a:solidFill>
              </a:rPr>
              <a:t>aumento</a:t>
            </a:r>
            <a:r>
              <a:rPr lang="en-US" sz="1600" i="1" dirty="0">
                <a:solidFill>
                  <a:schemeClr val="tx2"/>
                </a:solidFill>
              </a:rPr>
              <a:t> del </a:t>
            </a:r>
            <a:r>
              <a:rPr lang="en-US" sz="1600" i="1" dirty="0" err="1">
                <a:solidFill>
                  <a:schemeClr val="tx2"/>
                </a:solidFill>
              </a:rPr>
              <a:t>ingreso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es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menor</a:t>
            </a:r>
            <a:r>
              <a:rPr lang="en-US" sz="1600" i="1" dirty="0">
                <a:solidFill>
                  <a:schemeClr val="tx2"/>
                </a:solidFill>
              </a:rPr>
              <a:t>, hasta que </a:t>
            </a:r>
            <a:r>
              <a:rPr lang="en-US" sz="1600" i="1" dirty="0" err="1">
                <a:solidFill>
                  <a:schemeClr val="tx2"/>
                </a:solidFill>
              </a:rPr>
              <a:t>llega</a:t>
            </a:r>
            <a:r>
              <a:rPr lang="en-US" sz="1600" i="1" dirty="0">
                <a:solidFill>
                  <a:schemeClr val="tx2"/>
                </a:solidFill>
              </a:rPr>
              <a:t> un </a:t>
            </a:r>
            <a:r>
              <a:rPr lang="en-US" sz="1600" i="1" dirty="0" err="1">
                <a:solidFill>
                  <a:schemeClr val="tx2"/>
                </a:solidFill>
              </a:rPr>
              <a:t>momento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en</a:t>
            </a:r>
            <a:r>
              <a:rPr lang="en-US" sz="1600" i="1" dirty="0">
                <a:solidFill>
                  <a:schemeClr val="tx2"/>
                </a:solidFill>
              </a:rPr>
              <a:t> el que el </a:t>
            </a:r>
            <a:r>
              <a:rPr lang="en-US" sz="1600" i="1" dirty="0" err="1">
                <a:solidFill>
                  <a:schemeClr val="tx2"/>
                </a:solidFill>
              </a:rPr>
              <a:t>Img</a:t>
            </a:r>
            <a:r>
              <a:rPr lang="en-US" sz="1600" i="1" dirty="0">
                <a:solidFill>
                  <a:schemeClr val="tx2"/>
                </a:solidFill>
              </a:rPr>
              <a:t>=0</a:t>
            </a:r>
          </a:p>
          <a:p>
            <a:pPr>
              <a:buFont typeface="Arial" pitchFamily="34" charset="0"/>
              <a:buChar char="•"/>
            </a:pPr>
            <a:r>
              <a:rPr lang="en-US" sz="1600" i="1" dirty="0" err="1">
                <a:solidFill>
                  <a:schemeClr val="tx2"/>
                </a:solidFill>
              </a:rPr>
              <a:t>Esto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significa</a:t>
            </a:r>
            <a:r>
              <a:rPr lang="en-US" sz="1600" i="1" dirty="0">
                <a:solidFill>
                  <a:schemeClr val="tx2"/>
                </a:solidFill>
              </a:rPr>
              <a:t> que el </a:t>
            </a:r>
            <a:r>
              <a:rPr lang="en-US" sz="1600" i="1" dirty="0" err="1">
                <a:solidFill>
                  <a:schemeClr val="tx2"/>
                </a:solidFill>
              </a:rPr>
              <a:t>IMg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es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decreciente</a:t>
            </a:r>
            <a:endParaRPr lang="en-US" sz="1600" i="1" dirty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600" i="1" dirty="0" smtClean="0">
                <a:solidFill>
                  <a:schemeClr val="tx2"/>
                </a:solidFill>
              </a:rPr>
              <a:t>Una </a:t>
            </a:r>
            <a:r>
              <a:rPr lang="en-US" sz="1600" i="1" dirty="0" err="1" smtClean="0">
                <a:solidFill>
                  <a:schemeClr val="tx2"/>
                </a:solidFill>
              </a:rPr>
              <a:t>vez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alcanzada</a:t>
            </a:r>
            <a:r>
              <a:rPr lang="en-US" sz="1600" i="1" dirty="0" smtClean="0">
                <a:solidFill>
                  <a:schemeClr val="tx2"/>
                </a:solidFill>
              </a:rPr>
              <a:t> la Q para la que el </a:t>
            </a:r>
            <a:r>
              <a:rPr lang="en-US" sz="1600" i="1" dirty="0" err="1" smtClean="0">
                <a:solidFill>
                  <a:schemeClr val="tx2"/>
                </a:solidFill>
              </a:rPr>
              <a:t>Img</a:t>
            </a:r>
            <a:r>
              <a:rPr lang="en-US" sz="1600" i="1" dirty="0" smtClean="0">
                <a:solidFill>
                  <a:schemeClr val="tx2"/>
                </a:solidFill>
              </a:rPr>
              <a:t>=0, el </a:t>
            </a:r>
            <a:r>
              <a:rPr lang="en-US" sz="1600" i="1" dirty="0" err="1" smtClean="0">
                <a:solidFill>
                  <a:schemeClr val="tx2"/>
                </a:solidFill>
              </a:rPr>
              <a:t>ingreso</a:t>
            </a:r>
            <a:r>
              <a:rPr lang="en-US" sz="1600" i="1" dirty="0" smtClean="0">
                <a:solidFill>
                  <a:schemeClr val="tx2"/>
                </a:solidFill>
              </a:rPr>
              <a:t> total </a:t>
            </a:r>
            <a:r>
              <a:rPr lang="en-US" sz="1600" i="1" dirty="0" err="1" smtClean="0">
                <a:solidFill>
                  <a:schemeClr val="tx2"/>
                </a:solidFill>
              </a:rPr>
              <a:t>empieza</a:t>
            </a:r>
            <a:r>
              <a:rPr lang="en-US" sz="1600" i="1" dirty="0" smtClean="0">
                <a:solidFill>
                  <a:schemeClr val="tx2"/>
                </a:solidFill>
              </a:rPr>
              <a:t> a </a:t>
            </a:r>
            <a:r>
              <a:rPr lang="en-US" sz="1600" i="1" dirty="0" err="1" smtClean="0">
                <a:solidFill>
                  <a:schemeClr val="tx2"/>
                </a:solidFill>
              </a:rPr>
              <a:t>disminuir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US" sz="1600" i="1" dirty="0" smtClean="0">
                <a:solidFill>
                  <a:schemeClr val="tx2"/>
                </a:solidFill>
              </a:rPr>
              <a:t>	(El </a:t>
            </a:r>
            <a:r>
              <a:rPr lang="en-US" sz="1600" i="1" dirty="0" err="1" smtClean="0">
                <a:solidFill>
                  <a:schemeClr val="tx2"/>
                </a:solidFill>
              </a:rPr>
              <a:t>IMg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pasa</a:t>
            </a:r>
            <a:r>
              <a:rPr lang="en-US" sz="1600" i="1" dirty="0" smtClean="0">
                <a:solidFill>
                  <a:schemeClr val="tx2"/>
                </a:solidFill>
              </a:rPr>
              <a:t> a </a:t>
            </a:r>
            <a:r>
              <a:rPr lang="en-US" sz="1600" i="1" dirty="0" err="1" smtClean="0">
                <a:solidFill>
                  <a:schemeClr val="tx2"/>
                </a:solidFill>
              </a:rPr>
              <a:t>ser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negativo</a:t>
            </a:r>
            <a:r>
              <a:rPr lang="en-US" sz="1600" i="1" dirty="0" smtClean="0">
                <a:solidFill>
                  <a:schemeClr val="tx2"/>
                </a:solidFill>
              </a:rPr>
              <a:t>)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70968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762000" y="4800600"/>
            <a:ext cx="2514600" cy="838200"/>
          </a:xfrm>
          <a:prstGeom prst="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Monopoly</a:t>
            </a: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-914400" y="3962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563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2000" y="289560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5955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362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768696" y="288890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90800" y="5181600"/>
            <a:ext cx="757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1910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" name="1 Rectángulo"/>
          <p:cNvSpPr/>
          <p:nvPr/>
        </p:nvSpPr>
        <p:spPr>
          <a:xfrm>
            <a:off x="3528392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i="1" dirty="0">
                <a:solidFill>
                  <a:schemeClr val="tx2"/>
                </a:solidFill>
              </a:rPr>
              <a:t>Al principio el </a:t>
            </a:r>
            <a:r>
              <a:rPr lang="en-US" i="1" dirty="0" err="1">
                <a:solidFill>
                  <a:schemeClr val="tx2"/>
                </a:solidFill>
              </a:rPr>
              <a:t>Ingreso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aumenta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conforme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aumenta</a:t>
            </a:r>
            <a:r>
              <a:rPr lang="en-US" i="1" dirty="0">
                <a:solidFill>
                  <a:schemeClr val="tx2"/>
                </a:solidFill>
              </a:rPr>
              <a:t> la </a:t>
            </a:r>
            <a:r>
              <a:rPr lang="en-US" i="1" dirty="0" err="1">
                <a:solidFill>
                  <a:schemeClr val="tx2"/>
                </a:solidFill>
              </a:rPr>
              <a:t>cantidad</a:t>
            </a:r>
            <a:endParaRPr lang="en-US" i="1" dirty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i="1" dirty="0">
                <a:solidFill>
                  <a:schemeClr val="tx2"/>
                </a:solidFill>
              </a:rPr>
              <a:t> Pero </a:t>
            </a:r>
            <a:r>
              <a:rPr lang="en-US" i="1" dirty="0" err="1">
                <a:solidFill>
                  <a:schemeClr val="tx2"/>
                </a:solidFill>
              </a:rPr>
              <a:t>cada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vez</a:t>
            </a:r>
            <a:r>
              <a:rPr lang="en-US" i="1" dirty="0">
                <a:solidFill>
                  <a:schemeClr val="tx2"/>
                </a:solidFill>
              </a:rPr>
              <a:t> el </a:t>
            </a:r>
            <a:r>
              <a:rPr lang="en-US" i="1" dirty="0" err="1">
                <a:solidFill>
                  <a:schemeClr val="tx2"/>
                </a:solidFill>
              </a:rPr>
              <a:t>aumento</a:t>
            </a:r>
            <a:r>
              <a:rPr lang="en-US" i="1" dirty="0">
                <a:solidFill>
                  <a:schemeClr val="tx2"/>
                </a:solidFill>
              </a:rPr>
              <a:t> del </a:t>
            </a:r>
            <a:r>
              <a:rPr lang="en-US" i="1" dirty="0" err="1">
                <a:solidFill>
                  <a:schemeClr val="tx2"/>
                </a:solidFill>
              </a:rPr>
              <a:t>ingreso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es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menor</a:t>
            </a:r>
            <a:r>
              <a:rPr lang="en-US" i="1" dirty="0">
                <a:solidFill>
                  <a:schemeClr val="tx2"/>
                </a:solidFill>
              </a:rPr>
              <a:t>, hasta que </a:t>
            </a:r>
            <a:r>
              <a:rPr lang="en-US" i="1" dirty="0" err="1">
                <a:solidFill>
                  <a:schemeClr val="tx2"/>
                </a:solidFill>
              </a:rPr>
              <a:t>llega</a:t>
            </a:r>
            <a:r>
              <a:rPr lang="en-US" i="1" dirty="0">
                <a:solidFill>
                  <a:schemeClr val="tx2"/>
                </a:solidFill>
              </a:rPr>
              <a:t> un </a:t>
            </a:r>
            <a:r>
              <a:rPr lang="en-US" i="1" dirty="0" err="1">
                <a:solidFill>
                  <a:schemeClr val="tx2"/>
                </a:solidFill>
              </a:rPr>
              <a:t>momento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en</a:t>
            </a:r>
            <a:r>
              <a:rPr lang="en-US" i="1" dirty="0">
                <a:solidFill>
                  <a:schemeClr val="tx2"/>
                </a:solidFill>
              </a:rPr>
              <a:t> el que el </a:t>
            </a:r>
            <a:r>
              <a:rPr lang="en-US" i="1" dirty="0" err="1">
                <a:solidFill>
                  <a:schemeClr val="tx2"/>
                </a:solidFill>
              </a:rPr>
              <a:t>Img</a:t>
            </a:r>
            <a:r>
              <a:rPr lang="en-US" i="1" dirty="0">
                <a:solidFill>
                  <a:schemeClr val="tx2"/>
                </a:solidFill>
              </a:rPr>
              <a:t>=0</a:t>
            </a:r>
          </a:p>
          <a:p>
            <a:pPr>
              <a:buFont typeface="Arial" pitchFamily="34" charset="0"/>
              <a:buChar char="•"/>
            </a:pPr>
            <a:r>
              <a:rPr lang="en-US" i="1" dirty="0" err="1">
                <a:solidFill>
                  <a:schemeClr val="tx2"/>
                </a:solidFill>
              </a:rPr>
              <a:t>Esto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significa</a:t>
            </a:r>
            <a:r>
              <a:rPr lang="en-US" i="1" dirty="0">
                <a:solidFill>
                  <a:schemeClr val="tx2"/>
                </a:solidFill>
              </a:rPr>
              <a:t> que el </a:t>
            </a:r>
            <a:r>
              <a:rPr lang="en-US" i="1" dirty="0" err="1">
                <a:solidFill>
                  <a:schemeClr val="tx2"/>
                </a:solidFill>
              </a:rPr>
              <a:t>IMg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es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decreciente</a:t>
            </a:r>
            <a:endParaRPr lang="en-US" i="1" dirty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i="1" dirty="0">
                <a:solidFill>
                  <a:schemeClr val="tx2"/>
                </a:solidFill>
              </a:rPr>
              <a:t>Una </a:t>
            </a:r>
            <a:r>
              <a:rPr lang="en-US" i="1" dirty="0" err="1">
                <a:solidFill>
                  <a:schemeClr val="tx2"/>
                </a:solidFill>
              </a:rPr>
              <a:t>vez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alcanzada</a:t>
            </a:r>
            <a:r>
              <a:rPr lang="en-US" i="1" dirty="0">
                <a:solidFill>
                  <a:schemeClr val="tx2"/>
                </a:solidFill>
              </a:rPr>
              <a:t> la Q para la que el </a:t>
            </a:r>
            <a:r>
              <a:rPr lang="en-US" i="1" dirty="0" err="1">
                <a:solidFill>
                  <a:schemeClr val="tx2"/>
                </a:solidFill>
              </a:rPr>
              <a:t>Img</a:t>
            </a:r>
            <a:r>
              <a:rPr lang="en-US" i="1" dirty="0">
                <a:solidFill>
                  <a:schemeClr val="tx2"/>
                </a:solidFill>
              </a:rPr>
              <a:t>=0, el </a:t>
            </a:r>
            <a:r>
              <a:rPr lang="en-US" i="1" dirty="0" err="1">
                <a:solidFill>
                  <a:schemeClr val="tx2"/>
                </a:solidFill>
              </a:rPr>
              <a:t>ingreso</a:t>
            </a:r>
            <a:r>
              <a:rPr lang="en-US" i="1" dirty="0">
                <a:solidFill>
                  <a:schemeClr val="tx2"/>
                </a:solidFill>
              </a:rPr>
              <a:t> total </a:t>
            </a:r>
            <a:r>
              <a:rPr lang="en-US" i="1" dirty="0" err="1">
                <a:solidFill>
                  <a:schemeClr val="tx2"/>
                </a:solidFill>
              </a:rPr>
              <a:t>empieza</a:t>
            </a:r>
            <a:r>
              <a:rPr lang="en-US" i="1" dirty="0">
                <a:solidFill>
                  <a:schemeClr val="tx2"/>
                </a:solidFill>
              </a:rPr>
              <a:t> a </a:t>
            </a:r>
            <a:r>
              <a:rPr lang="en-US" i="1" dirty="0" err="1">
                <a:solidFill>
                  <a:schemeClr val="tx2"/>
                </a:solidFill>
              </a:rPr>
              <a:t>disminuir</a:t>
            </a:r>
            <a:r>
              <a:rPr lang="en-US" i="1" dirty="0">
                <a:solidFill>
                  <a:schemeClr val="tx2"/>
                </a:solidFill>
              </a:rPr>
              <a:t> </a:t>
            </a:r>
          </a:p>
          <a:p>
            <a:r>
              <a:rPr lang="en-US" i="1" dirty="0">
                <a:solidFill>
                  <a:schemeClr val="tx2"/>
                </a:solidFill>
              </a:rPr>
              <a:t>	(El </a:t>
            </a:r>
            <a:r>
              <a:rPr lang="en-US" i="1" dirty="0" err="1">
                <a:solidFill>
                  <a:schemeClr val="tx2"/>
                </a:solidFill>
              </a:rPr>
              <a:t>IMg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pasa</a:t>
            </a:r>
            <a:r>
              <a:rPr lang="en-US" i="1" dirty="0">
                <a:solidFill>
                  <a:schemeClr val="tx2"/>
                </a:solidFill>
              </a:rPr>
              <a:t> a </a:t>
            </a:r>
            <a:r>
              <a:rPr lang="en-US" i="1" dirty="0" err="1">
                <a:solidFill>
                  <a:schemeClr val="tx2"/>
                </a:solidFill>
              </a:rPr>
              <a:t>ser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negativo</a:t>
            </a:r>
            <a:r>
              <a:rPr lang="en-US" i="1" dirty="0">
                <a:solidFill>
                  <a:schemeClr val="tx2"/>
                </a:solidFill>
              </a:rPr>
              <a:t>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6877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Monopoly</a:t>
            </a: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-914400" y="3962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563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2000" y="289560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843264" y="566124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362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768696" y="288890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90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1910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55576" y="5280248"/>
            <a:ext cx="3124200" cy="381000"/>
          </a:xfrm>
          <a:prstGeom prst="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13 Rectángulo"/>
          <p:cNvSpPr/>
          <p:nvPr/>
        </p:nvSpPr>
        <p:spPr>
          <a:xfrm>
            <a:off x="3528392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i="1" dirty="0">
                <a:solidFill>
                  <a:schemeClr val="tx2"/>
                </a:solidFill>
              </a:rPr>
              <a:t>Al principio el </a:t>
            </a:r>
            <a:r>
              <a:rPr lang="en-US" i="1" dirty="0" err="1">
                <a:solidFill>
                  <a:schemeClr val="tx2"/>
                </a:solidFill>
              </a:rPr>
              <a:t>Ingreso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conforme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aumenta</a:t>
            </a:r>
            <a:r>
              <a:rPr lang="en-US" i="1" dirty="0">
                <a:solidFill>
                  <a:schemeClr val="tx2"/>
                </a:solidFill>
              </a:rPr>
              <a:t> la </a:t>
            </a:r>
            <a:r>
              <a:rPr lang="en-US" i="1" dirty="0" err="1">
                <a:solidFill>
                  <a:schemeClr val="tx2"/>
                </a:solidFill>
              </a:rPr>
              <a:t>cantidad</a:t>
            </a:r>
            <a:endParaRPr lang="en-US" i="1" dirty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i="1" dirty="0">
                <a:solidFill>
                  <a:schemeClr val="tx2"/>
                </a:solidFill>
              </a:rPr>
              <a:t> Pero </a:t>
            </a:r>
            <a:r>
              <a:rPr lang="en-US" i="1" dirty="0" err="1">
                <a:solidFill>
                  <a:schemeClr val="tx2"/>
                </a:solidFill>
              </a:rPr>
              <a:t>cada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vez</a:t>
            </a:r>
            <a:r>
              <a:rPr lang="en-US" i="1" dirty="0">
                <a:solidFill>
                  <a:schemeClr val="tx2"/>
                </a:solidFill>
              </a:rPr>
              <a:t> el </a:t>
            </a:r>
            <a:r>
              <a:rPr lang="en-US" i="1" dirty="0" err="1">
                <a:solidFill>
                  <a:schemeClr val="tx2"/>
                </a:solidFill>
              </a:rPr>
              <a:t>aumento</a:t>
            </a:r>
            <a:r>
              <a:rPr lang="en-US" i="1" dirty="0">
                <a:solidFill>
                  <a:schemeClr val="tx2"/>
                </a:solidFill>
              </a:rPr>
              <a:t> del </a:t>
            </a:r>
            <a:r>
              <a:rPr lang="en-US" i="1" dirty="0" err="1">
                <a:solidFill>
                  <a:schemeClr val="tx2"/>
                </a:solidFill>
              </a:rPr>
              <a:t>ingreso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es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menor</a:t>
            </a:r>
            <a:r>
              <a:rPr lang="en-US" i="1" dirty="0">
                <a:solidFill>
                  <a:schemeClr val="tx2"/>
                </a:solidFill>
              </a:rPr>
              <a:t>, hasta que </a:t>
            </a:r>
            <a:r>
              <a:rPr lang="en-US" i="1" dirty="0" err="1">
                <a:solidFill>
                  <a:schemeClr val="tx2"/>
                </a:solidFill>
              </a:rPr>
              <a:t>llega</a:t>
            </a:r>
            <a:r>
              <a:rPr lang="en-US" i="1" dirty="0">
                <a:solidFill>
                  <a:schemeClr val="tx2"/>
                </a:solidFill>
              </a:rPr>
              <a:t> un </a:t>
            </a:r>
            <a:r>
              <a:rPr lang="en-US" i="1" dirty="0" err="1">
                <a:solidFill>
                  <a:schemeClr val="tx2"/>
                </a:solidFill>
              </a:rPr>
              <a:t>momento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en</a:t>
            </a:r>
            <a:r>
              <a:rPr lang="en-US" i="1" dirty="0">
                <a:solidFill>
                  <a:schemeClr val="tx2"/>
                </a:solidFill>
              </a:rPr>
              <a:t> el que el </a:t>
            </a:r>
            <a:r>
              <a:rPr lang="en-US" i="1" dirty="0" err="1">
                <a:solidFill>
                  <a:schemeClr val="tx2"/>
                </a:solidFill>
              </a:rPr>
              <a:t>Img</a:t>
            </a:r>
            <a:r>
              <a:rPr lang="en-US" i="1" dirty="0">
                <a:solidFill>
                  <a:schemeClr val="tx2"/>
                </a:solidFill>
              </a:rPr>
              <a:t>=0</a:t>
            </a:r>
          </a:p>
          <a:p>
            <a:pPr>
              <a:buFont typeface="Arial" pitchFamily="34" charset="0"/>
              <a:buChar char="•"/>
            </a:pPr>
            <a:r>
              <a:rPr lang="en-US" i="1" dirty="0" err="1">
                <a:solidFill>
                  <a:schemeClr val="tx2"/>
                </a:solidFill>
              </a:rPr>
              <a:t>Esto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significa</a:t>
            </a:r>
            <a:r>
              <a:rPr lang="en-US" i="1" dirty="0">
                <a:solidFill>
                  <a:schemeClr val="tx2"/>
                </a:solidFill>
              </a:rPr>
              <a:t> que el </a:t>
            </a:r>
            <a:r>
              <a:rPr lang="en-US" i="1" dirty="0" err="1">
                <a:solidFill>
                  <a:schemeClr val="tx2"/>
                </a:solidFill>
              </a:rPr>
              <a:t>IMg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es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decreciente</a:t>
            </a:r>
            <a:endParaRPr lang="en-US" i="1" dirty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i="1" dirty="0">
                <a:solidFill>
                  <a:schemeClr val="tx2"/>
                </a:solidFill>
              </a:rPr>
              <a:t>Una </a:t>
            </a:r>
            <a:r>
              <a:rPr lang="en-US" i="1" dirty="0" err="1">
                <a:solidFill>
                  <a:schemeClr val="tx2"/>
                </a:solidFill>
              </a:rPr>
              <a:t>vez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alcanzada</a:t>
            </a:r>
            <a:r>
              <a:rPr lang="en-US" i="1" dirty="0">
                <a:solidFill>
                  <a:schemeClr val="tx2"/>
                </a:solidFill>
              </a:rPr>
              <a:t> la Q para la que el </a:t>
            </a:r>
            <a:r>
              <a:rPr lang="en-US" i="1" dirty="0" err="1">
                <a:solidFill>
                  <a:schemeClr val="tx2"/>
                </a:solidFill>
              </a:rPr>
              <a:t>Img</a:t>
            </a:r>
            <a:r>
              <a:rPr lang="en-US" i="1" dirty="0">
                <a:solidFill>
                  <a:schemeClr val="tx2"/>
                </a:solidFill>
              </a:rPr>
              <a:t>=0, el </a:t>
            </a:r>
            <a:r>
              <a:rPr lang="en-US" i="1" dirty="0" err="1">
                <a:solidFill>
                  <a:schemeClr val="tx2"/>
                </a:solidFill>
              </a:rPr>
              <a:t>ingreso</a:t>
            </a:r>
            <a:r>
              <a:rPr lang="en-US" i="1" dirty="0">
                <a:solidFill>
                  <a:schemeClr val="tx2"/>
                </a:solidFill>
              </a:rPr>
              <a:t> total </a:t>
            </a:r>
            <a:r>
              <a:rPr lang="en-US" i="1" dirty="0" err="1">
                <a:solidFill>
                  <a:schemeClr val="tx2"/>
                </a:solidFill>
              </a:rPr>
              <a:t>empieza</a:t>
            </a:r>
            <a:r>
              <a:rPr lang="en-US" i="1" dirty="0">
                <a:solidFill>
                  <a:schemeClr val="tx2"/>
                </a:solidFill>
              </a:rPr>
              <a:t> a </a:t>
            </a:r>
            <a:r>
              <a:rPr lang="en-US" i="1" dirty="0" err="1">
                <a:solidFill>
                  <a:schemeClr val="tx2"/>
                </a:solidFill>
              </a:rPr>
              <a:t>disminuir</a:t>
            </a:r>
            <a:r>
              <a:rPr lang="en-US" i="1" dirty="0">
                <a:solidFill>
                  <a:schemeClr val="tx2"/>
                </a:solidFill>
              </a:rPr>
              <a:t> </a:t>
            </a:r>
          </a:p>
          <a:p>
            <a:r>
              <a:rPr lang="en-US" i="1" dirty="0">
                <a:solidFill>
                  <a:schemeClr val="tx2"/>
                </a:solidFill>
              </a:rPr>
              <a:t>	(El </a:t>
            </a:r>
            <a:r>
              <a:rPr lang="en-US" i="1" dirty="0" err="1">
                <a:solidFill>
                  <a:schemeClr val="tx2"/>
                </a:solidFill>
              </a:rPr>
              <a:t>IMg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pasa</a:t>
            </a:r>
            <a:r>
              <a:rPr lang="en-US" i="1" dirty="0">
                <a:solidFill>
                  <a:schemeClr val="tx2"/>
                </a:solidFill>
              </a:rPr>
              <a:t> a </a:t>
            </a:r>
            <a:r>
              <a:rPr lang="en-US" i="1" dirty="0" err="1">
                <a:solidFill>
                  <a:schemeClr val="tx2"/>
                </a:solidFill>
              </a:rPr>
              <a:t>ser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negativo</a:t>
            </a:r>
            <a:r>
              <a:rPr lang="en-US" i="1" dirty="0">
                <a:solidFill>
                  <a:schemeClr val="tx2"/>
                </a:solidFill>
              </a:rPr>
              <a:t>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668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r>
              <a:rPr lang="en-US" sz="2400" dirty="0" smtClean="0">
                <a:solidFill>
                  <a:schemeClr val="tx2"/>
                </a:solidFill>
              </a:rPr>
              <a:t> vs. </a:t>
            </a:r>
            <a:r>
              <a:rPr lang="en-US" sz="2400" dirty="0" err="1" smtClean="0">
                <a:solidFill>
                  <a:schemeClr val="tx2"/>
                </a:solidFill>
              </a:rPr>
              <a:t>Competencia</a:t>
            </a:r>
            <a:r>
              <a:rPr lang="en-US" sz="2400" dirty="0" smtClean="0">
                <a:solidFill>
                  <a:schemeClr val="tx2"/>
                </a:solidFill>
              </a:rPr>
              <a:t> Perfecta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33400" y="1196752"/>
            <a:ext cx="36576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i="1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Competencia</a:t>
            </a:r>
            <a:r>
              <a:rPr lang="en-US" dirty="0" smtClean="0"/>
              <a:t> perfecta</a:t>
            </a:r>
          </a:p>
          <a:p>
            <a:r>
              <a:rPr lang="en-US" dirty="0" smtClean="0"/>
              <a:t>	</a:t>
            </a:r>
          </a:p>
          <a:p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pequeña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relación</a:t>
            </a:r>
            <a:r>
              <a:rPr lang="en-US" dirty="0" smtClean="0"/>
              <a:t> al </a:t>
            </a:r>
            <a:r>
              <a:rPr lang="en-US" dirty="0" err="1" smtClean="0"/>
              <a:t>mercado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lo que no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influir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motivo</a:t>
            </a:r>
            <a:r>
              <a:rPr lang="en-US" dirty="0" smtClean="0"/>
              <a:t>,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decisión</a:t>
            </a:r>
            <a:r>
              <a:rPr lang="en-US" dirty="0" smtClean="0"/>
              <a:t> no </a:t>
            </a:r>
            <a:r>
              <a:rPr lang="en-US" dirty="0" err="1" smtClean="0"/>
              <a:t>tienen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cuenta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que la </a:t>
            </a:r>
            <a:r>
              <a:rPr lang="en-US" dirty="0" err="1" smtClean="0"/>
              <a:t>cantidad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decir</a:t>
            </a:r>
            <a:r>
              <a:rPr lang="en-US" dirty="0" smtClean="0"/>
              <a:t>,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productores</a:t>
            </a:r>
            <a:r>
              <a:rPr lang="en-US" dirty="0" smtClean="0"/>
              <a:t> son </a:t>
            </a:r>
            <a:r>
              <a:rPr lang="en-US" dirty="0" err="1" smtClean="0"/>
              <a:t>precio</a:t>
            </a:r>
            <a:r>
              <a:rPr lang="en-US" dirty="0"/>
              <a:t> </a:t>
            </a:r>
            <a:r>
              <a:rPr lang="en-US" dirty="0" err="1" smtClean="0"/>
              <a:t>aceptantes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curva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r>
              <a:rPr lang="en-US" dirty="0" smtClean="0"/>
              <a:t> a la que se </a:t>
            </a:r>
            <a:r>
              <a:rPr lang="en-US" dirty="0" err="1" smtClean="0"/>
              <a:t>enfrenta</a:t>
            </a:r>
            <a:r>
              <a:rPr lang="en-US" dirty="0" smtClean="0"/>
              <a:t> la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horizontal, y el P=</a:t>
            </a:r>
            <a:r>
              <a:rPr lang="en-US" dirty="0" err="1" smtClean="0"/>
              <a:t>IMg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4343400" y="1988840"/>
            <a:ext cx="441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Monopolio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Sólo</a:t>
            </a:r>
            <a:r>
              <a:rPr lang="en-US" dirty="0" smtClean="0"/>
              <a:t> hay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, que,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tanto</a:t>
            </a:r>
            <a:r>
              <a:rPr lang="en-US" dirty="0" smtClean="0"/>
              <a:t>, produce </a:t>
            </a:r>
            <a:r>
              <a:rPr lang="en-US" dirty="0" err="1" smtClean="0"/>
              <a:t>toda</a:t>
            </a:r>
            <a:r>
              <a:rPr lang="en-US" dirty="0" smtClean="0"/>
              <a:t> la </a:t>
            </a:r>
            <a:r>
              <a:rPr lang="en-US" dirty="0" err="1" smtClean="0"/>
              <a:t>oferta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Sabe</a:t>
            </a:r>
            <a:r>
              <a:rPr lang="en-US" dirty="0" smtClean="0"/>
              <a:t> que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influir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realidad</a:t>
            </a:r>
            <a:r>
              <a:rPr lang="en-US" dirty="0" smtClean="0"/>
              <a:t>, el </a:t>
            </a:r>
            <a:r>
              <a:rPr lang="en-US" dirty="0" err="1" smtClean="0"/>
              <a:t>monopolista</a:t>
            </a:r>
            <a:r>
              <a:rPr lang="en-US" dirty="0" smtClean="0"/>
              <a:t> </a:t>
            </a:r>
            <a:r>
              <a:rPr lang="en-US" dirty="0" err="1" smtClean="0"/>
              <a:t>fija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 smtClean="0"/>
              <a:t> que </a:t>
            </a:r>
            <a:r>
              <a:rPr lang="en-US" dirty="0" err="1" smtClean="0"/>
              <a:t>quiera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dirty="0" smtClean="0"/>
              <a:t> para </a:t>
            </a:r>
            <a:r>
              <a:rPr lang="en-US" dirty="0" err="1" smtClean="0"/>
              <a:t>hacerlo</a:t>
            </a:r>
            <a:r>
              <a:rPr lang="en-US" dirty="0" smtClean="0"/>
              <a:t> </a:t>
            </a:r>
            <a:r>
              <a:rPr lang="en-US" dirty="0" err="1" smtClean="0"/>
              <a:t>óptimamente</a:t>
            </a:r>
            <a:r>
              <a:rPr lang="en-US" dirty="0" smtClean="0"/>
              <a:t> ha de </a:t>
            </a:r>
            <a:r>
              <a:rPr lang="en-US" dirty="0" err="1" smtClean="0"/>
              <a:t>tener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cuenta</a:t>
            </a:r>
            <a:r>
              <a:rPr lang="en-US" dirty="0" smtClean="0"/>
              <a:t> la </a:t>
            </a:r>
            <a:r>
              <a:rPr lang="en-US" dirty="0" err="1" smtClean="0"/>
              <a:t>Demanda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monopolista</a:t>
            </a:r>
            <a:r>
              <a:rPr lang="en-US" dirty="0" smtClean="0"/>
              <a:t> ha de </a:t>
            </a:r>
            <a:r>
              <a:rPr lang="en-US" dirty="0" err="1" smtClean="0"/>
              <a:t>considerar</a:t>
            </a:r>
            <a:r>
              <a:rPr lang="en-US" dirty="0" smtClean="0"/>
              <a:t> que </a:t>
            </a:r>
            <a:r>
              <a:rPr lang="en-US" dirty="0" err="1" smtClean="0"/>
              <a:t>si</a:t>
            </a:r>
            <a:r>
              <a:rPr lang="en-US" dirty="0" smtClean="0"/>
              <a:t> produce </a:t>
            </a:r>
            <a:r>
              <a:rPr lang="en-US" dirty="0" err="1" smtClean="0"/>
              <a:t>más</a:t>
            </a:r>
            <a:r>
              <a:rPr lang="en-US" dirty="0" smtClean="0"/>
              <a:t>, 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bajará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quiere</a:t>
            </a:r>
            <a:r>
              <a:rPr lang="en-US" dirty="0" smtClean="0"/>
              <a:t> vender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producción</a:t>
            </a:r>
            <a:r>
              <a:rPr lang="en-US" dirty="0" smtClean="0"/>
              <a:t> (</a:t>
            </a:r>
            <a:r>
              <a:rPr lang="en-US" dirty="0" err="1" smtClean="0"/>
              <a:t>Demanda</a:t>
            </a:r>
            <a:r>
              <a:rPr lang="en-US" dirty="0" smtClean="0"/>
              <a:t>: Q↑ =&gt; P↓)</a:t>
            </a:r>
          </a:p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IMg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debajo</a:t>
            </a:r>
            <a:r>
              <a:rPr lang="en-US" dirty="0" smtClean="0"/>
              <a:t> del </a:t>
            </a:r>
            <a:r>
              <a:rPr lang="en-US" dirty="0" err="1" smtClean="0"/>
              <a:t>Precio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110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</a:t>
            </a:r>
            <a:r>
              <a:rPr lang="en-US" dirty="0" err="1" smtClean="0"/>
              <a:t>numérico</a:t>
            </a:r>
            <a:endParaRPr lang="en-U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555485"/>
              </p:ext>
            </p:extLst>
          </p:nvPr>
        </p:nvGraphicFramePr>
        <p:xfrm>
          <a:off x="1524000" y="2348880"/>
          <a:ext cx="628836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7163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Q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Ingreso Total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Ingreso Marginal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-2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218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-914400" y="3962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563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2000" y="2286000"/>
            <a:ext cx="3352800" cy="3352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5955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52400" y="2133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51520" y="1196752"/>
            <a:ext cx="6553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i="1" dirty="0" smtClean="0">
              <a:solidFill>
                <a:schemeClr val="tx2"/>
              </a:solidFill>
            </a:endParaRPr>
          </a:p>
          <a:p>
            <a:r>
              <a:rPr lang="en-US" sz="1600" i="1" dirty="0" err="1" smtClean="0">
                <a:solidFill>
                  <a:schemeClr val="tx2"/>
                </a:solidFill>
              </a:rPr>
              <a:t>En</a:t>
            </a:r>
            <a:r>
              <a:rPr lang="en-US" sz="1600" i="1" dirty="0" smtClean="0">
                <a:solidFill>
                  <a:schemeClr val="tx2"/>
                </a:solidFill>
              </a:rPr>
              <a:t> el </a:t>
            </a:r>
            <a:r>
              <a:rPr lang="en-US" sz="1600" i="1" dirty="0" err="1" smtClean="0">
                <a:solidFill>
                  <a:schemeClr val="tx2"/>
                </a:solidFill>
              </a:rPr>
              <a:t>Monopolio</a:t>
            </a:r>
            <a:r>
              <a:rPr lang="en-US" sz="1600" i="1" dirty="0" smtClean="0">
                <a:solidFill>
                  <a:schemeClr val="tx2"/>
                </a:solidFill>
              </a:rPr>
              <a:t>, el </a:t>
            </a:r>
            <a:r>
              <a:rPr lang="en-US" sz="1600" i="1" dirty="0" err="1" smtClean="0">
                <a:solidFill>
                  <a:schemeClr val="tx2"/>
                </a:solidFill>
              </a:rPr>
              <a:t>Img</a:t>
            </a:r>
            <a:r>
              <a:rPr lang="en-US" sz="1600" i="1" dirty="0" smtClean="0">
                <a:solidFill>
                  <a:schemeClr val="tx2"/>
                </a:solidFill>
              </a:rPr>
              <a:t>&lt;P</a:t>
            </a:r>
          </a:p>
          <a:p>
            <a:endParaRPr lang="en-US" sz="1600" i="1" dirty="0">
              <a:solidFill>
                <a:schemeClr val="tx2"/>
              </a:solidFill>
            </a:endParaRPr>
          </a:p>
          <a:p>
            <a:r>
              <a:rPr lang="en-US" sz="1600" i="1" dirty="0" smtClean="0">
                <a:solidFill>
                  <a:schemeClr val="tx2"/>
                </a:solidFill>
              </a:rPr>
              <a:t>La </a:t>
            </a:r>
            <a:r>
              <a:rPr lang="en-US" sz="1600" i="1" dirty="0" err="1" smtClean="0">
                <a:solidFill>
                  <a:schemeClr val="tx2"/>
                </a:solidFill>
              </a:rPr>
              <a:t>curva</a:t>
            </a:r>
            <a:r>
              <a:rPr lang="en-US" sz="1600" i="1" dirty="0" smtClean="0">
                <a:solidFill>
                  <a:schemeClr val="tx2"/>
                </a:solidFill>
              </a:rPr>
              <a:t> de </a:t>
            </a:r>
            <a:r>
              <a:rPr lang="en-US" sz="1600" i="1" dirty="0" err="1" smtClean="0">
                <a:solidFill>
                  <a:schemeClr val="tx2"/>
                </a:solidFill>
              </a:rPr>
              <a:t>demanda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muestra</a:t>
            </a:r>
            <a:r>
              <a:rPr lang="en-US" sz="1600" i="1" dirty="0" smtClean="0">
                <a:solidFill>
                  <a:schemeClr val="tx2"/>
                </a:solidFill>
              </a:rPr>
              <a:t> la </a:t>
            </a:r>
            <a:r>
              <a:rPr lang="en-US" sz="1600" i="1" dirty="0" err="1" smtClean="0">
                <a:solidFill>
                  <a:schemeClr val="tx2"/>
                </a:solidFill>
              </a:rPr>
              <a:t>relación</a:t>
            </a:r>
            <a:r>
              <a:rPr lang="en-US" sz="1600" i="1" dirty="0" smtClean="0">
                <a:solidFill>
                  <a:schemeClr val="tx2"/>
                </a:solidFill>
              </a:rPr>
              <a:t> entre P y Q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		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1910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2286000" y="2438400"/>
            <a:ext cx="0" cy="32004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981200" y="2438400"/>
            <a:ext cx="0" cy="32004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5638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1219200" y="5638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1524000" y="5638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3</a:t>
            </a:r>
            <a:endParaRPr lang="en-US" sz="1400" dirty="0"/>
          </a:p>
        </p:txBody>
      </p:sp>
      <p:sp>
        <p:nvSpPr>
          <p:cNvPr id="49" name="TextBox 48"/>
          <p:cNvSpPr txBox="1"/>
          <p:nvPr/>
        </p:nvSpPr>
        <p:spPr>
          <a:xfrm>
            <a:off x="1828800" y="5638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4</a:t>
            </a:r>
            <a:endParaRPr lang="en-US" sz="1400" dirty="0"/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2590800" y="2438400"/>
            <a:ext cx="0" cy="32004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62000" y="2590800"/>
            <a:ext cx="3657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676400" y="2438400"/>
            <a:ext cx="0" cy="32004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1371600" y="2438400"/>
            <a:ext cx="0" cy="32004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1066800" y="2438400"/>
            <a:ext cx="0" cy="32004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2895600" y="2438400"/>
            <a:ext cx="0" cy="32004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133600" y="5638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5</a:t>
            </a:r>
            <a:endParaRPr lang="en-US" sz="1400" dirty="0"/>
          </a:p>
        </p:txBody>
      </p:sp>
      <p:sp>
        <p:nvSpPr>
          <p:cNvPr id="79" name="TextBox 78"/>
          <p:cNvSpPr txBox="1"/>
          <p:nvPr/>
        </p:nvSpPr>
        <p:spPr>
          <a:xfrm>
            <a:off x="2438400" y="5638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</a:t>
            </a:r>
            <a:endParaRPr lang="en-US" sz="1400" dirty="0"/>
          </a:p>
        </p:txBody>
      </p:sp>
      <p:sp>
        <p:nvSpPr>
          <p:cNvPr id="80" name="TextBox 79"/>
          <p:cNvSpPr txBox="1"/>
          <p:nvPr/>
        </p:nvSpPr>
        <p:spPr>
          <a:xfrm>
            <a:off x="2743200" y="5638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7</a:t>
            </a:r>
            <a:endParaRPr lang="en-US" sz="1400" dirty="0"/>
          </a:p>
        </p:txBody>
      </p:sp>
      <p:cxnSp>
        <p:nvCxnSpPr>
          <p:cNvPr id="91" name="Straight Connector 90"/>
          <p:cNvCxnSpPr/>
          <p:nvPr/>
        </p:nvCxnSpPr>
        <p:spPr>
          <a:xfrm>
            <a:off x="762000" y="2895600"/>
            <a:ext cx="3657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762000" y="3200400"/>
            <a:ext cx="3657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762000" y="3505200"/>
            <a:ext cx="3657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762000" y="3810000"/>
            <a:ext cx="3657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762000" y="4114800"/>
            <a:ext cx="3657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762000" y="4419600"/>
            <a:ext cx="3657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762000" y="4724400"/>
            <a:ext cx="3657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762000" y="5029200"/>
            <a:ext cx="3657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762000" y="5334000"/>
            <a:ext cx="3657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3200400" y="2438400"/>
            <a:ext cx="0" cy="32004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V="1">
            <a:off x="3505200" y="2438400"/>
            <a:ext cx="0" cy="32004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3810000" y="2438400"/>
            <a:ext cx="0" cy="32004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4114800" y="2438400"/>
            <a:ext cx="0" cy="32004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33400" y="5178623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107" name="TextBox 106"/>
          <p:cNvSpPr txBox="1"/>
          <p:nvPr/>
        </p:nvSpPr>
        <p:spPr>
          <a:xfrm>
            <a:off x="533400" y="4876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</a:t>
            </a:r>
            <a:endParaRPr lang="en-US" sz="1400" dirty="0"/>
          </a:p>
        </p:txBody>
      </p:sp>
      <p:sp>
        <p:nvSpPr>
          <p:cNvPr id="108" name="TextBox 107"/>
          <p:cNvSpPr txBox="1"/>
          <p:nvPr/>
        </p:nvSpPr>
        <p:spPr>
          <a:xfrm>
            <a:off x="533400" y="4572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3</a:t>
            </a:r>
            <a:endParaRPr lang="en-US" sz="1400" dirty="0"/>
          </a:p>
        </p:txBody>
      </p:sp>
      <p:sp>
        <p:nvSpPr>
          <p:cNvPr id="109" name="TextBox 108"/>
          <p:cNvSpPr txBox="1"/>
          <p:nvPr/>
        </p:nvSpPr>
        <p:spPr>
          <a:xfrm>
            <a:off x="533400" y="4267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4</a:t>
            </a:r>
            <a:endParaRPr lang="en-US" sz="1400" dirty="0"/>
          </a:p>
        </p:txBody>
      </p:sp>
      <p:sp>
        <p:nvSpPr>
          <p:cNvPr id="110" name="TextBox 109"/>
          <p:cNvSpPr txBox="1"/>
          <p:nvPr/>
        </p:nvSpPr>
        <p:spPr>
          <a:xfrm>
            <a:off x="533400" y="39624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5</a:t>
            </a:r>
            <a:endParaRPr lang="en-US" sz="1400" dirty="0"/>
          </a:p>
        </p:txBody>
      </p:sp>
      <p:sp>
        <p:nvSpPr>
          <p:cNvPr id="111" name="TextBox 110"/>
          <p:cNvSpPr txBox="1"/>
          <p:nvPr/>
        </p:nvSpPr>
        <p:spPr>
          <a:xfrm>
            <a:off x="533400" y="36576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</a:t>
            </a:r>
            <a:endParaRPr lang="en-US" sz="1400" dirty="0"/>
          </a:p>
        </p:txBody>
      </p:sp>
      <p:sp>
        <p:nvSpPr>
          <p:cNvPr id="112" name="TextBox 111"/>
          <p:cNvSpPr txBox="1"/>
          <p:nvPr/>
        </p:nvSpPr>
        <p:spPr>
          <a:xfrm>
            <a:off x="533400" y="3352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7</a:t>
            </a:r>
            <a:endParaRPr lang="en-US" sz="1400" dirty="0"/>
          </a:p>
        </p:txBody>
      </p:sp>
      <p:sp>
        <p:nvSpPr>
          <p:cNvPr id="113" name="TextBox 112"/>
          <p:cNvSpPr txBox="1"/>
          <p:nvPr/>
        </p:nvSpPr>
        <p:spPr>
          <a:xfrm>
            <a:off x="533400" y="3048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8</a:t>
            </a:r>
            <a:endParaRPr lang="en-US" sz="1400" dirty="0"/>
          </a:p>
        </p:txBody>
      </p:sp>
      <p:sp>
        <p:nvSpPr>
          <p:cNvPr id="114" name="TextBox 113"/>
          <p:cNvSpPr txBox="1"/>
          <p:nvPr/>
        </p:nvSpPr>
        <p:spPr>
          <a:xfrm>
            <a:off x="533400" y="2743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9</a:t>
            </a:r>
            <a:endParaRPr lang="en-US" sz="1400" dirty="0"/>
          </a:p>
        </p:txBody>
      </p:sp>
      <p:sp>
        <p:nvSpPr>
          <p:cNvPr id="115" name="TextBox 114"/>
          <p:cNvSpPr txBox="1"/>
          <p:nvPr/>
        </p:nvSpPr>
        <p:spPr>
          <a:xfrm>
            <a:off x="457200" y="24384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</a:t>
            </a:r>
            <a:endParaRPr lang="en-US" sz="1400" dirty="0"/>
          </a:p>
        </p:txBody>
      </p:sp>
      <p:sp>
        <p:nvSpPr>
          <p:cNvPr id="117" name="TextBox 116"/>
          <p:cNvSpPr txBox="1"/>
          <p:nvPr/>
        </p:nvSpPr>
        <p:spPr>
          <a:xfrm>
            <a:off x="457200" y="21336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11</a:t>
            </a:r>
            <a:endParaRPr lang="en-US" sz="1400" dirty="0"/>
          </a:p>
        </p:txBody>
      </p:sp>
      <p:sp>
        <p:nvSpPr>
          <p:cNvPr id="118" name="TextBox 117"/>
          <p:cNvSpPr txBox="1"/>
          <p:nvPr/>
        </p:nvSpPr>
        <p:spPr>
          <a:xfrm>
            <a:off x="3048000" y="5638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8</a:t>
            </a:r>
            <a:endParaRPr lang="en-US" sz="14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352800" y="5638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9</a:t>
            </a:r>
            <a:endParaRPr lang="en-US" sz="1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3657600" y="5638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</a:t>
            </a:r>
            <a:endParaRPr lang="en-US" sz="1400" dirty="0"/>
          </a:p>
        </p:txBody>
      </p:sp>
      <p:sp>
        <p:nvSpPr>
          <p:cNvPr id="121" name="TextBox 120"/>
          <p:cNvSpPr txBox="1"/>
          <p:nvPr/>
        </p:nvSpPr>
        <p:spPr>
          <a:xfrm>
            <a:off x="3962400" y="5638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11</a:t>
            </a:r>
            <a:endParaRPr lang="en-US" sz="1400" dirty="0"/>
          </a:p>
        </p:txBody>
      </p:sp>
      <p:sp>
        <p:nvSpPr>
          <p:cNvPr id="123" name="Oval 122"/>
          <p:cNvSpPr/>
          <p:nvPr/>
        </p:nvSpPr>
        <p:spPr>
          <a:xfrm>
            <a:off x="1042416" y="2560320"/>
            <a:ext cx="45719" cy="4571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1344168" y="3200400"/>
            <a:ext cx="45719" cy="4571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1655064" y="3810000"/>
            <a:ext cx="45719" cy="4571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1956816" y="4419600"/>
            <a:ext cx="45719" cy="4571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2258568" y="5029200"/>
            <a:ext cx="45719" cy="4571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2560320" y="5593081"/>
            <a:ext cx="45719" cy="4571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Connector 65"/>
          <p:cNvCxnSpPr>
            <a:stCxn id="123" idx="4"/>
            <a:endCxn id="128" idx="6"/>
          </p:cNvCxnSpPr>
          <p:nvPr/>
        </p:nvCxnSpPr>
        <p:spPr>
          <a:xfrm>
            <a:off x="1065276" y="2606039"/>
            <a:ext cx="1540763" cy="30099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553496"/>
              </p:ext>
            </p:extLst>
          </p:nvPr>
        </p:nvGraphicFramePr>
        <p:xfrm>
          <a:off x="4570040" y="2474952"/>
          <a:ext cx="39624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  <a:gridCol w="990600"/>
                <a:gridCol w="990600"/>
              </a:tblGrid>
              <a:tr h="3333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I</a:t>
                      </a:r>
                      <a:r>
                        <a:rPr lang="en-US" sz="1600" baseline="0" dirty="0" err="1" smtClean="0"/>
                        <a:t>ng</a:t>
                      </a:r>
                      <a:r>
                        <a:rPr lang="en-US" sz="1600" baseline="0" dirty="0" smtClean="0"/>
                        <a:t>. Total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IMg</a:t>
                      </a:r>
                      <a:endParaRPr lang="en-US" sz="1600" dirty="0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endParaRPr lang="en-US" sz="16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en-US" sz="16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en-US" sz="16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/>
                          </a:solidFill>
                        </a:rPr>
                        <a:t>0</a:t>
                      </a:r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/>
                          </a:solidFill>
                        </a:rPr>
                        <a:t>-2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5257800" y="5663570"/>
            <a:ext cx="3276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Si </a:t>
            </a:r>
            <a:r>
              <a:rPr lang="en-US" b="1" dirty="0" err="1" smtClean="0">
                <a:solidFill>
                  <a:schemeClr val="tx2"/>
                </a:solidFill>
              </a:rPr>
              <a:t>ponemos</a:t>
            </a:r>
            <a:r>
              <a:rPr lang="en-US" b="1" dirty="0" smtClean="0">
                <a:solidFill>
                  <a:schemeClr val="tx2"/>
                </a:solidFill>
              </a:rPr>
              <a:t> el </a:t>
            </a:r>
            <a:r>
              <a:rPr lang="en-US" b="1" dirty="0" err="1" smtClean="0">
                <a:solidFill>
                  <a:schemeClr val="tx2"/>
                </a:solidFill>
              </a:rPr>
              <a:t>IMg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en</a:t>
            </a:r>
            <a:r>
              <a:rPr lang="en-US" b="1" dirty="0" smtClean="0">
                <a:solidFill>
                  <a:schemeClr val="tx2"/>
                </a:solidFill>
              </a:rPr>
              <a:t> el </a:t>
            </a:r>
            <a:r>
              <a:rPr lang="en-US" b="1" dirty="0" err="1" smtClean="0">
                <a:solidFill>
                  <a:schemeClr val="tx2"/>
                </a:solidFill>
              </a:rPr>
              <a:t>mísmo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gráfico</a:t>
            </a:r>
            <a:r>
              <a:rPr lang="en-US" b="1" dirty="0" smtClean="0">
                <a:solidFill>
                  <a:schemeClr val="tx2"/>
                </a:solidFill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</a:rPr>
              <a:t>está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por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debajo</a:t>
            </a:r>
            <a:r>
              <a:rPr lang="en-US" b="1" dirty="0" smtClean="0">
                <a:solidFill>
                  <a:schemeClr val="tx2"/>
                </a:solidFill>
              </a:rPr>
              <a:t> de la </a:t>
            </a:r>
            <a:r>
              <a:rPr lang="en-US" b="1" dirty="0" err="1" smtClean="0">
                <a:solidFill>
                  <a:schemeClr val="tx2"/>
                </a:solidFill>
              </a:rPr>
              <a:t>curva</a:t>
            </a:r>
            <a:r>
              <a:rPr lang="en-US" b="1" dirty="0" smtClean="0">
                <a:solidFill>
                  <a:schemeClr val="tx2"/>
                </a:solidFill>
              </a:rPr>
              <a:t> de </a:t>
            </a:r>
            <a:r>
              <a:rPr lang="en-US" b="1" dirty="0" err="1" smtClean="0">
                <a:solidFill>
                  <a:schemeClr val="tx2"/>
                </a:solidFill>
              </a:rPr>
              <a:t>demanda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</a:p>
          <a:p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sz="1600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606039" y="5301208"/>
            <a:ext cx="594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IMg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4155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50912" y="476672"/>
            <a:ext cx="7907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Cantidad</a:t>
            </a:r>
            <a:r>
              <a:rPr lang="en-US" sz="2800" dirty="0" smtClean="0"/>
              <a:t> de </a:t>
            </a:r>
            <a:r>
              <a:rPr lang="en-US" sz="2800" dirty="0" err="1" smtClean="0"/>
              <a:t>máximo</a:t>
            </a:r>
            <a:r>
              <a:rPr lang="en-US" sz="2800" dirty="0" smtClean="0"/>
              <a:t> </a:t>
            </a:r>
            <a:r>
              <a:rPr lang="en-US" sz="2800" dirty="0" err="1" smtClean="0"/>
              <a:t>beneficio</a:t>
            </a:r>
            <a:r>
              <a:rPr lang="en-US" sz="2800" dirty="0" smtClean="0"/>
              <a:t> del </a:t>
            </a:r>
            <a:r>
              <a:rPr lang="en-US" sz="2800" dirty="0" err="1" smtClean="0"/>
              <a:t>monopolista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2090678"/>
            <a:ext cx="3276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 smtClean="0"/>
              <a:t>Pongamos</a:t>
            </a:r>
            <a:r>
              <a:rPr lang="en-US" dirty="0" smtClean="0"/>
              <a:t> las </a:t>
            </a:r>
            <a:r>
              <a:rPr lang="en-US" dirty="0" err="1" smtClean="0"/>
              <a:t>curvas</a:t>
            </a:r>
            <a:r>
              <a:rPr lang="en-US" dirty="0" smtClean="0"/>
              <a:t> de </a:t>
            </a:r>
            <a:r>
              <a:rPr lang="en-US" dirty="0" err="1" smtClean="0"/>
              <a:t>coste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gráfico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 smtClean="0"/>
              <a:t>Sabemos</a:t>
            </a:r>
            <a:r>
              <a:rPr lang="en-US" dirty="0" smtClean="0"/>
              <a:t> que el </a:t>
            </a:r>
            <a:r>
              <a:rPr lang="en-US" dirty="0" err="1" smtClean="0"/>
              <a:t>máximo</a:t>
            </a:r>
            <a:r>
              <a:rPr lang="en-US" dirty="0" smtClean="0"/>
              <a:t> </a:t>
            </a:r>
            <a:r>
              <a:rPr lang="en-US" dirty="0" err="1" smtClean="0"/>
              <a:t>beneficio</a:t>
            </a:r>
            <a:r>
              <a:rPr lang="en-US" dirty="0" smtClean="0"/>
              <a:t> se produce </a:t>
            </a: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 smtClean="0"/>
              <a:t>Img</a:t>
            </a:r>
            <a:r>
              <a:rPr lang="en-US" dirty="0" smtClean="0"/>
              <a:t>=</a:t>
            </a:r>
            <a:r>
              <a:rPr lang="en-US" dirty="0" err="1" smtClean="0"/>
              <a:t>CMg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tenemos</a:t>
            </a:r>
            <a:r>
              <a:rPr lang="en-US" dirty="0" smtClean="0"/>
              <a:t> que </a:t>
            </a:r>
            <a:r>
              <a:rPr lang="en-US" dirty="0" err="1" smtClean="0"/>
              <a:t>poner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gráfico</a:t>
            </a:r>
            <a:r>
              <a:rPr lang="en-US" dirty="0" smtClean="0"/>
              <a:t> </a:t>
            </a:r>
            <a:r>
              <a:rPr lang="en-US" dirty="0" err="1" smtClean="0"/>
              <a:t>tanto</a:t>
            </a:r>
            <a:r>
              <a:rPr lang="en-US" dirty="0" smtClean="0"/>
              <a:t> el P </a:t>
            </a:r>
            <a:r>
              <a:rPr lang="en-US" dirty="0" err="1" smtClean="0"/>
              <a:t>como</a:t>
            </a:r>
            <a:r>
              <a:rPr lang="en-US" dirty="0" smtClean="0"/>
              <a:t> el </a:t>
            </a:r>
            <a:r>
              <a:rPr lang="en-US" dirty="0" err="1" smtClean="0"/>
              <a:t>IMg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i="1" dirty="0" smtClean="0"/>
          </a:p>
          <a:p>
            <a:r>
              <a:rPr lang="en-US" i="1" dirty="0" smtClean="0">
                <a:solidFill>
                  <a:schemeClr val="tx2"/>
                </a:solidFill>
              </a:rPr>
              <a:t>Una </a:t>
            </a:r>
            <a:r>
              <a:rPr lang="en-US" i="1" dirty="0" err="1" smtClean="0">
                <a:solidFill>
                  <a:schemeClr val="tx2"/>
                </a:solidFill>
              </a:rPr>
              <a:t>vez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encontrada</a:t>
            </a:r>
            <a:r>
              <a:rPr lang="en-US" i="1" dirty="0" smtClean="0">
                <a:solidFill>
                  <a:schemeClr val="tx2"/>
                </a:solidFill>
              </a:rPr>
              <a:t> la </a:t>
            </a:r>
            <a:r>
              <a:rPr lang="en-US" i="1" dirty="0" err="1" smtClean="0">
                <a:solidFill>
                  <a:schemeClr val="tx2"/>
                </a:solidFill>
              </a:rPr>
              <a:t>cantidad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óptima</a:t>
            </a:r>
            <a:r>
              <a:rPr lang="en-US" i="1" dirty="0" smtClean="0">
                <a:solidFill>
                  <a:schemeClr val="tx2"/>
                </a:solidFill>
              </a:rPr>
              <a:t> (</a:t>
            </a:r>
            <a:r>
              <a:rPr lang="en-US" i="1" dirty="0" err="1" smtClean="0">
                <a:solidFill>
                  <a:schemeClr val="tx2"/>
                </a:solidFill>
              </a:rPr>
              <a:t>Img</a:t>
            </a:r>
            <a:r>
              <a:rPr lang="en-US" i="1" dirty="0" smtClean="0">
                <a:solidFill>
                  <a:schemeClr val="tx2"/>
                </a:solidFill>
              </a:rPr>
              <a:t>=</a:t>
            </a:r>
            <a:r>
              <a:rPr lang="en-US" i="1" dirty="0" err="1" smtClean="0">
                <a:solidFill>
                  <a:schemeClr val="tx2"/>
                </a:solidFill>
              </a:rPr>
              <a:t>CMg</a:t>
            </a:r>
            <a:r>
              <a:rPr lang="en-US" i="1" dirty="0" smtClean="0">
                <a:solidFill>
                  <a:schemeClr val="tx2"/>
                </a:solidFill>
              </a:rPr>
              <a:t>), </a:t>
            </a:r>
            <a:r>
              <a:rPr lang="en-US" i="1" dirty="0" err="1" smtClean="0">
                <a:solidFill>
                  <a:schemeClr val="tx2"/>
                </a:solidFill>
              </a:rPr>
              <a:t>subimos</a:t>
            </a:r>
            <a:r>
              <a:rPr lang="en-US" i="1" dirty="0" smtClean="0">
                <a:solidFill>
                  <a:schemeClr val="tx2"/>
                </a:solidFill>
              </a:rPr>
              <a:t> hasta la </a:t>
            </a:r>
            <a:r>
              <a:rPr lang="en-US" i="1" dirty="0" err="1" smtClean="0">
                <a:solidFill>
                  <a:schemeClr val="tx2"/>
                </a:solidFill>
              </a:rPr>
              <a:t>demanda</a:t>
            </a:r>
            <a:r>
              <a:rPr lang="en-US" i="1" dirty="0" smtClean="0">
                <a:solidFill>
                  <a:schemeClr val="tx2"/>
                </a:solidFill>
              </a:rPr>
              <a:t> para </a:t>
            </a:r>
            <a:r>
              <a:rPr lang="en-US" i="1" dirty="0" err="1" smtClean="0">
                <a:solidFill>
                  <a:schemeClr val="tx2"/>
                </a:solidFill>
              </a:rPr>
              <a:t>encontrar</a:t>
            </a:r>
            <a:r>
              <a:rPr lang="en-US" i="1" dirty="0" smtClean="0">
                <a:solidFill>
                  <a:schemeClr val="tx2"/>
                </a:solidFill>
              </a:rPr>
              <a:t> el </a:t>
            </a:r>
            <a:r>
              <a:rPr lang="en-US" i="1" dirty="0" err="1" smtClean="0">
                <a:solidFill>
                  <a:schemeClr val="tx2"/>
                </a:solidFill>
              </a:rPr>
              <a:t>precio</a:t>
            </a:r>
            <a:r>
              <a:rPr lang="en-US" i="1" dirty="0" smtClean="0">
                <a:solidFill>
                  <a:schemeClr val="tx2"/>
                </a:solidFill>
              </a:rPr>
              <a:t> de </a:t>
            </a:r>
            <a:r>
              <a:rPr lang="en-US" i="1" dirty="0" err="1" smtClean="0">
                <a:solidFill>
                  <a:schemeClr val="tx2"/>
                </a:solidFill>
              </a:rPr>
              <a:t>venta</a:t>
            </a:r>
            <a:r>
              <a:rPr lang="en-US" i="1" dirty="0" smtClean="0">
                <a:solidFill>
                  <a:schemeClr val="tx2"/>
                </a:solidFill>
              </a:rPr>
              <a:t> (la </a:t>
            </a:r>
            <a:r>
              <a:rPr lang="en-US" i="1" dirty="0" err="1" smtClean="0">
                <a:solidFill>
                  <a:schemeClr val="tx2"/>
                </a:solidFill>
              </a:rPr>
              <a:t>demanda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determina</a:t>
            </a:r>
            <a:r>
              <a:rPr lang="en-US" i="1" dirty="0" smtClean="0">
                <a:solidFill>
                  <a:schemeClr val="tx2"/>
                </a:solidFill>
              </a:rPr>
              <a:t> el </a:t>
            </a:r>
            <a:r>
              <a:rPr lang="en-US" i="1" dirty="0" err="1" smtClean="0">
                <a:solidFill>
                  <a:schemeClr val="tx2"/>
                </a:solidFill>
              </a:rPr>
              <a:t>precio</a:t>
            </a:r>
            <a:r>
              <a:rPr lang="en-US" i="1" dirty="0" smtClean="0">
                <a:solidFill>
                  <a:schemeClr val="tx2"/>
                </a:solidFill>
              </a:rPr>
              <a:t> al que </a:t>
            </a:r>
            <a:r>
              <a:rPr lang="en-US" i="1" dirty="0" err="1" smtClean="0">
                <a:solidFill>
                  <a:schemeClr val="tx2"/>
                </a:solidFill>
              </a:rPr>
              <a:t>puede</a:t>
            </a:r>
            <a:r>
              <a:rPr lang="en-US" i="1" dirty="0" smtClean="0">
                <a:solidFill>
                  <a:schemeClr val="tx2"/>
                </a:solidFill>
              </a:rPr>
              <a:t> vender el </a:t>
            </a:r>
            <a:r>
              <a:rPr lang="en-US" i="1" dirty="0" err="1" smtClean="0">
                <a:solidFill>
                  <a:schemeClr val="tx2"/>
                </a:solidFill>
              </a:rPr>
              <a:t>monopolista</a:t>
            </a:r>
            <a:r>
              <a:rPr lang="en-US" i="1" dirty="0" smtClean="0">
                <a:solidFill>
                  <a:schemeClr val="tx2"/>
                </a:solidFill>
              </a:rPr>
              <a:t>!).</a:t>
            </a:r>
          </a:p>
          <a:p>
            <a:endParaRPr lang="en-US" i="1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191000" y="20574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191000" y="5562600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229600" y="5867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2" name="Arc 21"/>
          <p:cNvSpPr>
            <a:spLocks noChangeAspect="1"/>
          </p:cNvSpPr>
          <p:nvPr/>
        </p:nvSpPr>
        <p:spPr>
          <a:xfrm>
            <a:off x="2971800" y="2351532"/>
            <a:ext cx="3995928" cy="5573268"/>
          </a:xfrm>
          <a:prstGeom prst="arc">
            <a:avLst>
              <a:gd name="adj1" fmla="val 16200000"/>
              <a:gd name="adj2" fmla="val 97032"/>
            </a:avLst>
          </a:prstGeom>
          <a:scene3d>
            <a:camera prst="orthographicFront">
              <a:rot lat="21599992" lon="10799991" rev="9899977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380312" y="2514600"/>
            <a:ext cx="77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971800" y="1947446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191000" y="2826096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197696" y="2819400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19800" y="5112097"/>
            <a:ext cx="712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620000" y="511209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5516880" y="4800600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532120" y="3810000"/>
            <a:ext cx="0" cy="17526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191000" y="3810000"/>
            <a:ext cx="1371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810000" y="3657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600" baseline="-25000" dirty="0" smtClean="0"/>
              <a:t>m</a:t>
            </a:r>
            <a:endParaRPr lang="en-US" sz="1600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5334000" y="5562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Q</a:t>
            </a:r>
            <a:r>
              <a:rPr lang="en-US" sz="1600" baseline="-25000" dirty="0" err="1" smtClean="0"/>
              <a:t>m</a:t>
            </a:r>
            <a:endParaRPr lang="en-US" sz="1600" baseline="-25000" dirty="0"/>
          </a:p>
        </p:txBody>
      </p:sp>
    </p:spTree>
    <p:extLst>
      <p:ext uri="{BB962C8B-B14F-4D97-AF65-F5344CB8AC3E}">
        <p14:creationId xmlns:p14="http://schemas.microsoft.com/office/powerpoint/2010/main" val="117711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Competencia</a:t>
            </a:r>
            <a:r>
              <a:rPr lang="en-US" sz="2400" dirty="0" smtClean="0">
                <a:solidFill>
                  <a:schemeClr val="tx2"/>
                </a:solidFill>
              </a:rPr>
              <a:t> Perfecta vs. </a:t>
            </a:r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48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8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05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2" name="Arc 21"/>
          <p:cNvSpPr>
            <a:spLocks noChangeAspect="1"/>
          </p:cNvSpPr>
          <p:nvPr/>
        </p:nvSpPr>
        <p:spPr>
          <a:xfrm>
            <a:off x="3429000" y="2994886"/>
            <a:ext cx="3995928" cy="5573268"/>
          </a:xfrm>
          <a:prstGeom prst="arc">
            <a:avLst>
              <a:gd name="adj1" fmla="val 16200000"/>
              <a:gd name="adj2" fmla="val 97032"/>
            </a:avLst>
          </a:prstGeom>
          <a:scene3d>
            <a:camera prst="orthographicFront">
              <a:rot lat="21599992" lon="10799991" rev="9899977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848600" y="315795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648200" y="5032474"/>
            <a:ext cx="2093976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748272" y="5023330"/>
            <a:ext cx="0" cy="117957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553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Q</a:t>
            </a:r>
            <a:r>
              <a:rPr lang="en-US" sz="1600" b="1" baseline="-25000" dirty="0" smtClean="0"/>
              <a:t>PC</a:t>
            </a:r>
            <a:endParaRPr lang="en-US" sz="1600" b="1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4267200" y="4800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</a:t>
            </a:r>
            <a:r>
              <a:rPr lang="en-US" sz="1600" b="1" baseline="-25000" dirty="0" smtClean="0"/>
              <a:t>PC</a:t>
            </a:r>
            <a:endParaRPr lang="en-US" sz="1600" b="1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4648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077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28600" y="3064892"/>
            <a:ext cx="403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err="1" smtClean="0"/>
              <a:t>Comparemos</a:t>
            </a:r>
            <a:r>
              <a:rPr lang="en-US" dirty="0" smtClean="0"/>
              <a:t> las </a:t>
            </a:r>
            <a:r>
              <a:rPr lang="en-US" dirty="0" err="1" smtClean="0"/>
              <a:t>ganancias</a:t>
            </a:r>
            <a:r>
              <a:rPr lang="en-US" dirty="0" smtClean="0"/>
              <a:t> de </a:t>
            </a:r>
            <a:r>
              <a:rPr lang="en-US" dirty="0" err="1" smtClean="0"/>
              <a:t>consumidores</a:t>
            </a:r>
            <a:r>
              <a:rPr lang="en-US" dirty="0" smtClean="0"/>
              <a:t> y </a:t>
            </a:r>
            <a:r>
              <a:rPr lang="en-US" dirty="0" err="1" smtClean="0"/>
              <a:t>productores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ambas</a:t>
            </a:r>
            <a:r>
              <a:rPr lang="en-US" dirty="0" smtClean="0"/>
              <a:t> </a:t>
            </a:r>
            <a:r>
              <a:rPr lang="en-US" dirty="0" err="1" smtClean="0"/>
              <a:t>estructuras</a:t>
            </a:r>
            <a:r>
              <a:rPr lang="en-US" dirty="0" smtClean="0"/>
              <a:t>. . .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err="1" smtClean="0">
                <a:solidFill>
                  <a:schemeClr val="tx2"/>
                </a:solidFill>
              </a:rPr>
              <a:t>En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competencia</a:t>
            </a:r>
            <a:r>
              <a:rPr lang="en-US" dirty="0" smtClean="0">
                <a:solidFill>
                  <a:schemeClr val="tx2"/>
                </a:solidFill>
              </a:rPr>
              <a:t> perfecta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¿</a:t>
            </a:r>
            <a:r>
              <a:rPr lang="en-US" dirty="0" err="1" smtClean="0">
                <a:solidFill>
                  <a:schemeClr val="tx2"/>
                </a:solidFill>
              </a:rPr>
              <a:t>Cual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es</a:t>
            </a:r>
            <a:r>
              <a:rPr lang="en-US" dirty="0" smtClean="0">
                <a:solidFill>
                  <a:schemeClr val="tx2"/>
                </a:solidFill>
              </a:rPr>
              <a:t> la </a:t>
            </a:r>
            <a:r>
              <a:rPr lang="en-US" dirty="0" err="1" smtClean="0">
                <a:solidFill>
                  <a:schemeClr val="tx2"/>
                </a:solidFill>
              </a:rPr>
              <a:t>ganancia</a:t>
            </a:r>
            <a:r>
              <a:rPr lang="en-US" dirty="0" smtClean="0">
                <a:solidFill>
                  <a:schemeClr val="tx2"/>
                </a:solidFill>
              </a:rPr>
              <a:t> de </a:t>
            </a:r>
            <a:r>
              <a:rPr lang="en-US" dirty="0" err="1" smtClean="0">
                <a:solidFill>
                  <a:schemeClr val="tx2"/>
                </a:solidFill>
              </a:rPr>
              <a:t>los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consumidores</a:t>
            </a:r>
            <a:r>
              <a:rPr lang="en-US" dirty="0" smtClean="0">
                <a:solidFill>
                  <a:schemeClr val="tx2"/>
                </a:solidFill>
              </a:rPr>
              <a:t>?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La </a:t>
            </a:r>
            <a:r>
              <a:rPr lang="en-US" dirty="0" err="1" smtClean="0">
                <a:solidFill>
                  <a:schemeClr val="tx2"/>
                </a:solidFill>
              </a:rPr>
              <a:t>medimos</a:t>
            </a:r>
            <a:r>
              <a:rPr lang="en-US" dirty="0" smtClean="0">
                <a:solidFill>
                  <a:schemeClr val="tx2"/>
                </a:solidFill>
              </a:rPr>
              <a:t> a </a:t>
            </a:r>
            <a:r>
              <a:rPr lang="en-US" dirty="0" err="1" smtClean="0">
                <a:solidFill>
                  <a:schemeClr val="tx2"/>
                </a:solidFill>
              </a:rPr>
              <a:t>través</a:t>
            </a:r>
            <a:r>
              <a:rPr lang="en-US" dirty="0" smtClean="0">
                <a:solidFill>
                  <a:schemeClr val="tx2"/>
                </a:solidFill>
              </a:rPr>
              <a:t> del </a:t>
            </a:r>
            <a:r>
              <a:rPr lang="en-US" b="1" dirty="0" err="1" smtClean="0">
                <a:solidFill>
                  <a:schemeClr val="tx2"/>
                </a:solidFill>
              </a:rPr>
              <a:t>excedente</a:t>
            </a:r>
            <a:r>
              <a:rPr lang="en-US" b="1" dirty="0" smtClean="0">
                <a:solidFill>
                  <a:schemeClr val="tx2"/>
                </a:solidFill>
              </a:rPr>
              <a:t> del </a:t>
            </a:r>
            <a:r>
              <a:rPr lang="en-US" b="1" dirty="0" err="1" smtClean="0">
                <a:solidFill>
                  <a:schemeClr val="tx2"/>
                </a:solidFill>
              </a:rPr>
              <a:t>consumido</a:t>
            </a:r>
            <a:r>
              <a:rPr lang="en-US" dirty="0" err="1" smtClean="0">
                <a:solidFill>
                  <a:schemeClr val="tx2"/>
                </a:solidFill>
              </a:rPr>
              <a:t>r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4654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77000" y="5755450"/>
            <a:ext cx="75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75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>
          <a:xfrm>
            <a:off x="4645152" y="3486912"/>
            <a:ext cx="2084832" cy="1560576"/>
          </a:xfrm>
          <a:custGeom>
            <a:avLst/>
            <a:gdLst>
              <a:gd name="connsiteX0" fmla="*/ 0 w 2084832"/>
              <a:gd name="connsiteY0" fmla="*/ 0 h 1560576"/>
              <a:gd name="connsiteX1" fmla="*/ 12192 w 2084832"/>
              <a:gd name="connsiteY1" fmla="*/ 1560576 h 1560576"/>
              <a:gd name="connsiteX2" fmla="*/ 2084832 w 2084832"/>
              <a:gd name="connsiteY2" fmla="*/ 1560576 h 1560576"/>
              <a:gd name="connsiteX3" fmla="*/ 0 w 2084832"/>
              <a:gd name="connsiteY3" fmla="*/ 0 h 156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4832" h="1560576">
                <a:moveTo>
                  <a:pt x="0" y="0"/>
                </a:moveTo>
                <a:lnTo>
                  <a:pt x="12192" y="1560576"/>
                </a:lnTo>
                <a:lnTo>
                  <a:pt x="2084832" y="1560576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Competencia</a:t>
            </a:r>
            <a:r>
              <a:rPr lang="en-US" sz="2400" dirty="0" smtClean="0">
                <a:solidFill>
                  <a:schemeClr val="tx2"/>
                </a:solidFill>
              </a:rPr>
              <a:t> perfecta vs. </a:t>
            </a:r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48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8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05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2" name="Arc 21"/>
          <p:cNvSpPr>
            <a:spLocks noChangeAspect="1"/>
          </p:cNvSpPr>
          <p:nvPr/>
        </p:nvSpPr>
        <p:spPr>
          <a:xfrm>
            <a:off x="3429000" y="2994886"/>
            <a:ext cx="3995928" cy="5573268"/>
          </a:xfrm>
          <a:prstGeom prst="arc">
            <a:avLst>
              <a:gd name="adj1" fmla="val 16200000"/>
              <a:gd name="adj2" fmla="val 97032"/>
            </a:avLst>
          </a:prstGeom>
          <a:scene3d>
            <a:camera prst="orthographicFront">
              <a:rot lat="21599992" lon="10799991" rev="9899977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848600" y="315795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648200" y="5032474"/>
            <a:ext cx="2093976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748272" y="5023330"/>
            <a:ext cx="0" cy="117957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553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Q</a:t>
            </a:r>
            <a:r>
              <a:rPr lang="en-US" sz="1600" b="1" baseline="-25000" dirty="0" smtClean="0"/>
              <a:t>PC</a:t>
            </a:r>
            <a:endParaRPr lang="en-US" sz="1600" b="1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4267200" y="4800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</a:t>
            </a:r>
            <a:r>
              <a:rPr lang="en-US" sz="1600" b="1" baseline="-25000" dirty="0" smtClean="0"/>
              <a:t>PC</a:t>
            </a:r>
            <a:endParaRPr lang="en-US" sz="1600" b="1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4648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077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28600" y="2564904"/>
            <a:ext cx="403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err="1"/>
              <a:t>Comparemos</a:t>
            </a:r>
            <a:r>
              <a:rPr lang="en-US" dirty="0"/>
              <a:t> las </a:t>
            </a:r>
            <a:r>
              <a:rPr lang="en-US" dirty="0" err="1"/>
              <a:t>ganancias</a:t>
            </a:r>
            <a:r>
              <a:rPr lang="en-US" dirty="0"/>
              <a:t> de </a:t>
            </a:r>
            <a:r>
              <a:rPr lang="en-US" dirty="0" err="1"/>
              <a:t>consumidores</a:t>
            </a:r>
            <a:r>
              <a:rPr lang="en-US" dirty="0"/>
              <a:t> y </a:t>
            </a:r>
            <a:r>
              <a:rPr lang="en-US" dirty="0" err="1"/>
              <a:t>productores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ambas</a:t>
            </a:r>
            <a:r>
              <a:rPr lang="en-US" dirty="0"/>
              <a:t> </a:t>
            </a:r>
            <a:r>
              <a:rPr lang="en-US" dirty="0" err="1"/>
              <a:t>estructuras</a:t>
            </a:r>
            <a:r>
              <a:rPr lang="en-US" dirty="0"/>
              <a:t>. . 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err="1">
                <a:solidFill>
                  <a:schemeClr val="tx2"/>
                </a:solidFill>
              </a:rPr>
              <a:t>En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competencia</a:t>
            </a:r>
            <a:r>
              <a:rPr lang="en-US" dirty="0">
                <a:solidFill>
                  <a:schemeClr val="tx2"/>
                </a:solidFill>
              </a:rPr>
              <a:t> perfecta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¿</a:t>
            </a:r>
            <a:r>
              <a:rPr lang="en-US" dirty="0" err="1">
                <a:solidFill>
                  <a:schemeClr val="tx2"/>
                </a:solidFill>
              </a:rPr>
              <a:t>Cual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es</a:t>
            </a:r>
            <a:r>
              <a:rPr lang="en-US" dirty="0">
                <a:solidFill>
                  <a:schemeClr val="tx2"/>
                </a:solidFill>
              </a:rPr>
              <a:t> la </a:t>
            </a:r>
            <a:r>
              <a:rPr lang="en-US" dirty="0" err="1">
                <a:solidFill>
                  <a:schemeClr val="tx2"/>
                </a:solidFill>
              </a:rPr>
              <a:t>ganancia</a:t>
            </a:r>
            <a:r>
              <a:rPr lang="en-US" dirty="0">
                <a:solidFill>
                  <a:schemeClr val="tx2"/>
                </a:solidFill>
              </a:rPr>
              <a:t> de </a:t>
            </a:r>
            <a:r>
              <a:rPr lang="en-US" dirty="0" err="1">
                <a:solidFill>
                  <a:schemeClr val="tx2"/>
                </a:solidFill>
              </a:rPr>
              <a:t>los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consumidores</a:t>
            </a:r>
            <a:r>
              <a:rPr lang="en-US" dirty="0">
                <a:solidFill>
                  <a:schemeClr val="tx2"/>
                </a:solidFill>
              </a:rPr>
              <a:t>?</a:t>
            </a:r>
          </a:p>
          <a:p>
            <a:r>
              <a:rPr lang="en-US" dirty="0">
                <a:solidFill>
                  <a:schemeClr val="tx2"/>
                </a:solidFill>
              </a:rPr>
              <a:t>La </a:t>
            </a:r>
            <a:r>
              <a:rPr lang="en-US" dirty="0" err="1">
                <a:solidFill>
                  <a:schemeClr val="tx2"/>
                </a:solidFill>
              </a:rPr>
              <a:t>medimos</a:t>
            </a:r>
            <a:r>
              <a:rPr lang="en-US" dirty="0">
                <a:solidFill>
                  <a:schemeClr val="tx2"/>
                </a:solidFill>
              </a:rPr>
              <a:t> a </a:t>
            </a:r>
            <a:r>
              <a:rPr lang="en-US" dirty="0" err="1">
                <a:solidFill>
                  <a:schemeClr val="tx2"/>
                </a:solidFill>
              </a:rPr>
              <a:t>través</a:t>
            </a:r>
            <a:r>
              <a:rPr lang="en-US" dirty="0">
                <a:solidFill>
                  <a:schemeClr val="tx2"/>
                </a:solidFill>
              </a:rPr>
              <a:t> del </a:t>
            </a:r>
            <a:r>
              <a:rPr lang="en-US" b="1" dirty="0" err="1">
                <a:solidFill>
                  <a:schemeClr val="tx2"/>
                </a:solidFill>
              </a:rPr>
              <a:t>excedente</a:t>
            </a:r>
            <a:r>
              <a:rPr lang="en-US" b="1" dirty="0">
                <a:solidFill>
                  <a:schemeClr val="tx2"/>
                </a:solidFill>
              </a:rPr>
              <a:t> del </a:t>
            </a:r>
            <a:r>
              <a:rPr lang="en-US" b="1" dirty="0" err="1">
                <a:solidFill>
                  <a:schemeClr val="tx2"/>
                </a:solidFill>
              </a:rPr>
              <a:t>consumido</a:t>
            </a:r>
            <a:r>
              <a:rPr lang="en-US" dirty="0" err="1">
                <a:solidFill>
                  <a:schemeClr val="tx2"/>
                </a:solidFill>
              </a:rPr>
              <a:t>r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4654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77000" y="5755450"/>
            <a:ext cx="687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9530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8598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25"/>
          <p:cNvSpPr/>
          <p:nvPr/>
        </p:nvSpPr>
        <p:spPr>
          <a:xfrm>
            <a:off x="4648200" y="5029200"/>
            <a:ext cx="2069592" cy="554736"/>
          </a:xfrm>
          <a:custGeom>
            <a:avLst/>
            <a:gdLst>
              <a:gd name="connsiteX0" fmla="*/ 36576 w 2097024"/>
              <a:gd name="connsiteY0" fmla="*/ 536448 h 548640"/>
              <a:gd name="connsiteX1" fmla="*/ 816864 w 2097024"/>
              <a:gd name="connsiteY1" fmla="*/ 548640 h 548640"/>
              <a:gd name="connsiteX2" fmla="*/ 1292352 w 2097024"/>
              <a:gd name="connsiteY2" fmla="*/ 487680 h 548640"/>
              <a:gd name="connsiteX3" fmla="*/ 1633728 w 2097024"/>
              <a:gd name="connsiteY3" fmla="*/ 353568 h 548640"/>
              <a:gd name="connsiteX4" fmla="*/ 1962912 w 2097024"/>
              <a:gd name="connsiteY4" fmla="*/ 134112 h 548640"/>
              <a:gd name="connsiteX5" fmla="*/ 2097024 w 2097024"/>
              <a:gd name="connsiteY5" fmla="*/ 12192 h 548640"/>
              <a:gd name="connsiteX6" fmla="*/ 0 w 2097024"/>
              <a:gd name="connsiteY6" fmla="*/ 0 h 548640"/>
              <a:gd name="connsiteX7" fmla="*/ 36576 w 2097024"/>
              <a:gd name="connsiteY7" fmla="*/ 536448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7024" h="548640">
                <a:moveTo>
                  <a:pt x="36576" y="536448"/>
                </a:moveTo>
                <a:lnTo>
                  <a:pt x="816864" y="548640"/>
                </a:lnTo>
                <a:lnTo>
                  <a:pt x="1292352" y="487680"/>
                </a:lnTo>
                <a:lnTo>
                  <a:pt x="1633728" y="353568"/>
                </a:lnTo>
                <a:lnTo>
                  <a:pt x="1962912" y="134112"/>
                </a:lnTo>
                <a:lnTo>
                  <a:pt x="2097024" y="12192"/>
                </a:lnTo>
                <a:lnTo>
                  <a:pt x="0" y="0"/>
                </a:lnTo>
                <a:lnTo>
                  <a:pt x="36576" y="536448"/>
                </a:lnTo>
                <a:close/>
              </a:path>
            </a:pathLst>
          </a:custGeom>
          <a:solidFill>
            <a:srgbClr val="7030A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4645152" y="3486912"/>
            <a:ext cx="2084832" cy="1560576"/>
          </a:xfrm>
          <a:custGeom>
            <a:avLst/>
            <a:gdLst>
              <a:gd name="connsiteX0" fmla="*/ 0 w 2084832"/>
              <a:gd name="connsiteY0" fmla="*/ 0 h 1560576"/>
              <a:gd name="connsiteX1" fmla="*/ 12192 w 2084832"/>
              <a:gd name="connsiteY1" fmla="*/ 1560576 h 1560576"/>
              <a:gd name="connsiteX2" fmla="*/ 2084832 w 2084832"/>
              <a:gd name="connsiteY2" fmla="*/ 1560576 h 1560576"/>
              <a:gd name="connsiteX3" fmla="*/ 0 w 2084832"/>
              <a:gd name="connsiteY3" fmla="*/ 0 h 156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4832" h="1560576">
                <a:moveTo>
                  <a:pt x="0" y="0"/>
                </a:moveTo>
                <a:lnTo>
                  <a:pt x="12192" y="1560576"/>
                </a:lnTo>
                <a:lnTo>
                  <a:pt x="2084832" y="1560576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tx2"/>
                </a:solidFill>
              </a:rPr>
              <a:t>Competencia</a:t>
            </a:r>
            <a:r>
              <a:rPr lang="en-US" sz="2400" dirty="0">
                <a:solidFill>
                  <a:schemeClr val="tx2"/>
                </a:solidFill>
              </a:rPr>
              <a:t> perfecta vs. </a:t>
            </a:r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48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8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05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2" name="Arc 21"/>
          <p:cNvSpPr>
            <a:spLocks noChangeAspect="1"/>
          </p:cNvSpPr>
          <p:nvPr/>
        </p:nvSpPr>
        <p:spPr>
          <a:xfrm>
            <a:off x="3429000" y="2994886"/>
            <a:ext cx="3995928" cy="5573268"/>
          </a:xfrm>
          <a:prstGeom prst="arc">
            <a:avLst>
              <a:gd name="adj1" fmla="val 16200000"/>
              <a:gd name="adj2" fmla="val 97032"/>
            </a:avLst>
          </a:prstGeom>
          <a:scene3d>
            <a:camera prst="orthographicFront">
              <a:rot lat="21599992" lon="10799991" rev="9899977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848600" y="315795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648200" y="5032474"/>
            <a:ext cx="2093976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748272" y="5023330"/>
            <a:ext cx="0" cy="117957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553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Q</a:t>
            </a:r>
            <a:r>
              <a:rPr lang="en-US" sz="1600" b="1" baseline="-25000" dirty="0" smtClean="0"/>
              <a:t>PC</a:t>
            </a:r>
            <a:endParaRPr lang="en-US" sz="1600" b="1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4267200" y="4800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</a:t>
            </a:r>
            <a:r>
              <a:rPr lang="en-US" sz="1600" b="1" baseline="-25000" dirty="0" smtClean="0"/>
              <a:t>PC</a:t>
            </a:r>
            <a:endParaRPr lang="en-US" sz="1600" b="1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4648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077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89384" y="2942942"/>
            <a:ext cx="4038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Comparemos</a:t>
            </a:r>
            <a:r>
              <a:rPr lang="en-US" dirty="0"/>
              <a:t> las </a:t>
            </a:r>
            <a:r>
              <a:rPr lang="en-US" dirty="0" err="1"/>
              <a:t>ganancias</a:t>
            </a:r>
            <a:r>
              <a:rPr lang="en-US" dirty="0"/>
              <a:t> de </a:t>
            </a:r>
            <a:r>
              <a:rPr lang="en-US" dirty="0" err="1"/>
              <a:t>consumidores</a:t>
            </a:r>
            <a:r>
              <a:rPr lang="en-US" dirty="0"/>
              <a:t> y </a:t>
            </a:r>
            <a:r>
              <a:rPr lang="en-US" dirty="0" err="1"/>
              <a:t>productores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ambas</a:t>
            </a:r>
            <a:r>
              <a:rPr lang="en-US" dirty="0"/>
              <a:t> </a:t>
            </a:r>
            <a:r>
              <a:rPr lang="en-US" dirty="0" err="1"/>
              <a:t>estructuras</a:t>
            </a:r>
            <a:r>
              <a:rPr lang="en-US" dirty="0"/>
              <a:t>. . 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err="1">
                <a:solidFill>
                  <a:schemeClr val="tx2"/>
                </a:solidFill>
              </a:rPr>
              <a:t>En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competencia</a:t>
            </a:r>
            <a:r>
              <a:rPr lang="en-US" dirty="0">
                <a:solidFill>
                  <a:schemeClr val="tx2"/>
                </a:solidFill>
              </a:rPr>
              <a:t> perfecta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¿</a:t>
            </a:r>
            <a:r>
              <a:rPr lang="en-US" dirty="0" err="1">
                <a:solidFill>
                  <a:schemeClr val="tx2"/>
                </a:solidFill>
              </a:rPr>
              <a:t>Cual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es</a:t>
            </a:r>
            <a:r>
              <a:rPr lang="en-US" dirty="0">
                <a:solidFill>
                  <a:schemeClr val="tx2"/>
                </a:solidFill>
              </a:rPr>
              <a:t> la </a:t>
            </a:r>
            <a:r>
              <a:rPr lang="en-US" dirty="0" err="1">
                <a:solidFill>
                  <a:schemeClr val="tx2"/>
                </a:solidFill>
              </a:rPr>
              <a:t>ganancia</a:t>
            </a:r>
            <a:r>
              <a:rPr lang="en-US" dirty="0">
                <a:solidFill>
                  <a:schemeClr val="tx2"/>
                </a:solidFill>
              </a:rPr>
              <a:t> de </a:t>
            </a:r>
            <a:r>
              <a:rPr lang="en-US" dirty="0" err="1">
                <a:solidFill>
                  <a:schemeClr val="tx2"/>
                </a:solidFill>
              </a:rPr>
              <a:t>los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consumidores</a:t>
            </a:r>
            <a:r>
              <a:rPr lang="en-US" dirty="0">
                <a:solidFill>
                  <a:schemeClr val="tx2"/>
                </a:solidFill>
              </a:rPr>
              <a:t>?</a:t>
            </a:r>
          </a:p>
          <a:p>
            <a:r>
              <a:rPr lang="en-US" dirty="0">
                <a:solidFill>
                  <a:schemeClr val="tx2"/>
                </a:solidFill>
              </a:rPr>
              <a:t>La </a:t>
            </a:r>
            <a:r>
              <a:rPr lang="en-US" dirty="0" err="1">
                <a:solidFill>
                  <a:schemeClr val="tx2"/>
                </a:solidFill>
              </a:rPr>
              <a:t>medimos</a:t>
            </a:r>
            <a:r>
              <a:rPr lang="en-US" dirty="0">
                <a:solidFill>
                  <a:schemeClr val="tx2"/>
                </a:solidFill>
              </a:rPr>
              <a:t> a </a:t>
            </a:r>
            <a:r>
              <a:rPr lang="en-US" dirty="0" err="1">
                <a:solidFill>
                  <a:schemeClr val="tx2"/>
                </a:solidFill>
              </a:rPr>
              <a:t>través</a:t>
            </a:r>
            <a:r>
              <a:rPr lang="en-US" dirty="0">
                <a:solidFill>
                  <a:schemeClr val="tx2"/>
                </a:solidFill>
              </a:rPr>
              <a:t> del </a:t>
            </a:r>
            <a:r>
              <a:rPr lang="en-US" b="1" dirty="0" err="1">
                <a:solidFill>
                  <a:schemeClr val="tx2"/>
                </a:solidFill>
              </a:rPr>
              <a:t>excedente</a:t>
            </a:r>
            <a:r>
              <a:rPr lang="en-US" b="1" dirty="0">
                <a:solidFill>
                  <a:schemeClr val="tx2"/>
                </a:solidFill>
              </a:rPr>
              <a:t> del </a:t>
            </a:r>
            <a:r>
              <a:rPr lang="en-US" b="1" dirty="0" err="1">
                <a:solidFill>
                  <a:schemeClr val="tx2"/>
                </a:solidFill>
              </a:rPr>
              <a:t>consumido</a:t>
            </a:r>
            <a:r>
              <a:rPr lang="en-US" dirty="0" err="1">
                <a:solidFill>
                  <a:schemeClr val="tx2"/>
                </a:solidFill>
              </a:rPr>
              <a:t>r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¿y la </a:t>
            </a:r>
            <a:r>
              <a:rPr lang="en-US" dirty="0" err="1" smtClean="0">
                <a:solidFill>
                  <a:schemeClr val="tx2"/>
                </a:solidFill>
              </a:rPr>
              <a:t>ganancia</a:t>
            </a:r>
            <a:r>
              <a:rPr lang="en-US" dirty="0" smtClean="0">
                <a:solidFill>
                  <a:schemeClr val="tx2"/>
                </a:solidFill>
              </a:rPr>
              <a:t> de </a:t>
            </a:r>
            <a:r>
              <a:rPr lang="en-US" dirty="0" err="1" smtClean="0">
                <a:solidFill>
                  <a:schemeClr val="tx2"/>
                </a:solidFill>
              </a:rPr>
              <a:t>los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productores</a:t>
            </a:r>
            <a:r>
              <a:rPr lang="en-US" dirty="0" smtClean="0">
                <a:solidFill>
                  <a:schemeClr val="tx2"/>
                </a:solidFill>
              </a:rPr>
              <a:t>?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La </a:t>
            </a:r>
            <a:r>
              <a:rPr lang="en-US" dirty="0" err="1" smtClean="0">
                <a:solidFill>
                  <a:schemeClr val="tx2"/>
                </a:solidFill>
              </a:rPr>
              <a:t>medimos</a:t>
            </a:r>
            <a:r>
              <a:rPr lang="en-US" dirty="0" smtClean="0">
                <a:solidFill>
                  <a:schemeClr val="tx2"/>
                </a:solidFill>
              </a:rPr>
              <a:t> a </a:t>
            </a:r>
            <a:r>
              <a:rPr lang="en-US" dirty="0" err="1" smtClean="0">
                <a:solidFill>
                  <a:schemeClr val="tx2"/>
                </a:solidFill>
              </a:rPr>
              <a:t>través</a:t>
            </a:r>
            <a:r>
              <a:rPr lang="en-US" dirty="0" smtClean="0">
                <a:solidFill>
                  <a:schemeClr val="tx2"/>
                </a:solidFill>
              </a:rPr>
              <a:t> del </a:t>
            </a:r>
            <a:r>
              <a:rPr lang="en-US" dirty="0" err="1" smtClean="0">
                <a:solidFill>
                  <a:schemeClr val="tx2"/>
                </a:solidFill>
              </a:rPr>
              <a:t>excedente</a:t>
            </a:r>
            <a:r>
              <a:rPr lang="en-US" dirty="0" smtClean="0">
                <a:solidFill>
                  <a:schemeClr val="tx2"/>
                </a:solidFill>
              </a:rPr>
              <a:t> del </a:t>
            </a:r>
            <a:r>
              <a:rPr lang="en-US" dirty="0" err="1" smtClean="0">
                <a:solidFill>
                  <a:schemeClr val="tx2"/>
                </a:solidFill>
              </a:rPr>
              <a:t>productor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654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77000" y="5755450"/>
            <a:ext cx="615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9530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EC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953000" y="5117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0423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Monopolios</a:t>
            </a:r>
            <a:endParaRPr lang="en-U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AutoNum type="arabicPeriod"/>
            </a:pPr>
            <a:r>
              <a:rPr lang="en-US" dirty="0" smtClean="0"/>
              <a:t>Una </a:t>
            </a:r>
            <a:r>
              <a:rPr lang="en-US" dirty="0" err="1" smtClean="0"/>
              <a:t>sóla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endParaRPr lang="en-US" dirty="0"/>
          </a:p>
          <a:p>
            <a:pPr marL="800100" lvl="1" indent="-342900"/>
            <a:r>
              <a:rPr lang="en-US" dirty="0" smtClean="0"/>
              <a:t>Al </a:t>
            </a:r>
            <a:r>
              <a:rPr lang="en-US" dirty="0" err="1" smtClean="0"/>
              <a:t>contrario</a:t>
            </a:r>
            <a:r>
              <a:rPr lang="en-US" dirty="0" smtClean="0"/>
              <a:t> que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competencia</a:t>
            </a:r>
            <a:r>
              <a:rPr lang="en-US" dirty="0" smtClean="0"/>
              <a:t> perfecta,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 no </a:t>
            </a:r>
            <a:r>
              <a:rPr lang="en-US" dirty="0" err="1" smtClean="0"/>
              <a:t>compite</a:t>
            </a:r>
            <a:r>
              <a:rPr lang="en-US" dirty="0" smtClean="0"/>
              <a:t> con </a:t>
            </a:r>
            <a:r>
              <a:rPr lang="en-US" dirty="0" err="1" smtClean="0"/>
              <a:t>ninguna</a:t>
            </a:r>
            <a:r>
              <a:rPr lang="en-US" dirty="0" smtClean="0"/>
              <a:t> </a:t>
            </a:r>
            <a:r>
              <a:rPr lang="en-US" dirty="0" err="1" smtClean="0"/>
              <a:t>otra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.</a:t>
            </a:r>
            <a:endParaRPr lang="en-US" dirty="0"/>
          </a:p>
          <a:p>
            <a:pPr>
              <a:buAutoNum type="arabicPeriod"/>
            </a:pPr>
            <a:endParaRPr lang="en-US" dirty="0"/>
          </a:p>
          <a:p>
            <a:pPr>
              <a:buAutoNum type="arabicPeriod"/>
            </a:pPr>
            <a:r>
              <a:rPr lang="en-US" dirty="0" err="1" smtClean="0"/>
              <a:t>Barreras</a:t>
            </a:r>
            <a:r>
              <a:rPr lang="en-US" dirty="0" smtClean="0"/>
              <a:t> de entrada</a:t>
            </a:r>
            <a:endParaRPr lang="en-US" dirty="0"/>
          </a:p>
          <a:p>
            <a:pPr marL="800100" lvl="1" indent="-342900"/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de las </a:t>
            </a:r>
            <a:r>
              <a:rPr lang="en-US" dirty="0" err="1" smtClean="0"/>
              <a:t>razones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la que </a:t>
            </a:r>
            <a:r>
              <a:rPr lang="en-US" dirty="0" err="1" smtClean="0"/>
              <a:t>existen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monopolios</a:t>
            </a:r>
            <a:r>
              <a:rPr lang="en-US" dirty="0" smtClean="0"/>
              <a:t>.</a:t>
            </a:r>
            <a:endParaRPr lang="en-US" dirty="0"/>
          </a:p>
          <a:p>
            <a:pPr marL="800100" lvl="1" indent="-342900">
              <a:buFont typeface="Courier New" pitchFamily="49" charset="0"/>
              <a:buChar char="o"/>
            </a:pPr>
            <a:r>
              <a:rPr lang="en-US" dirty="0"/>
              <a:t>	</a:t>
            </a:r>
            <a:r>
              <a:rPr lang="en-US" dirty="0" err="1" smtClean="0"/>
              <a:t>barreras</a:t>
            </a:r>
            <a:r>
              <a:rPr lang="en-US" dirty="0" smtClean="0"/>
              <a:t> </a:t>
            </a:r>
            <a:r>
              <a:rPr lang="en-US" dirty="0" err="1" smtClean="0"/>
              <a:t>legales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patentes</a:t>
            </a:r>
            <a:r>
              <a:rPr lang="en-US" dirty="0"/>
              <a:t>)</a:t>
            </a:r>
          </a:p>
          <a:p>
            <a:pPr marL="800100" lvl="1" indent="-342900">
              <a:buFont typeface="Courier New" pitchFamily="49" charset="0"/>
              <a:buChar char="o"/>
            </a:pPr>
            <a:r>
              <a:rPr lang="en-US" dirty="0"/>
              <a:t>	</a:t>
            </a:r>
            <a:r>
              <a:rPr lang="en-US" dirty="0" err="1" smtClean="0"/>
              <a:t>barreras</a:t>
            </a:r>
            <a:r>
              <a:rPr lang="en-US" dirty="0" smtClean="0"/>
              <a:t> </a:t>
            </a:r>
            <a:r>
              <a:rPr lang="en-US" dirty="0" err="1" smtClean="0"/>
              <a:t>sociológicas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costumbres</a:t>
            </a:r>
            <a:r>
              <a:rPr lang="en-US" dirty="0" smtClean="0"/>
              <a:t>/</a:t>
            </a:r>
            <a:r>
              <a:rPr lang="en-US" dirty="0" err="1" smtClean="0"/>
              <a:t>tradiciones</a:t>
            </a:r>
            <a:r>
              <a:rPr lang="en-US" dirty="0" smtClean="0"/>
              <a:t>)</a:t>
            </a:r>
            <a:endParaRPr lang="en-US" dirty="0"/>
          </a:p>
          <a:p>
            <a:pPr marL="800100" lvl="1" indent="-342900">
              <a:buFont typeface="Courier New" pitchFamily="49" charset="0"/>
              <a:buChar char="o"/>
            </a:pPr>
            <a:r>
              <a:rPr lang="en-US" dirty="0"/>
              <a:t>	</a:t>
            </a:r>
            <a:r>
              <a:rPr lang="en-US" dirty="0" err="1" smtClean="0"/>
              <a:t>barreras</a:t>
            </a:r>
            <a:r>
              <a:rPr lang="en-US" dirty="0" smtClean="0"/>
              <a:t> </a:t>
            </a:r>
            <a:r>
              <a:rPr lang="en-US" dirty="0" err="1" smtClean="0"/>
              <a:t>naturales</a:t>
            </a:r>
            <a:r>
              <a:rPr lang="en-US" dirty="0" smtClean="0"/>
              <a:t> (</a:t>
            </a:r>
            <a:r>
              <a:rPr lang="en-US" dirty="0" err="1" smtClean="0"/>
              <a:t>habilidad</a:t>
            </a:r>
            <a:r>
              <a:rPr lang="en-US" dirty="0" smtClean="0"/>
              <a:t> para </a:t>
            </a:r>
            <a:r>
              <a:rPr lang="en-US" dirty="0" err="1" smtClean="0"/>
              <a:t>producir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r>
              <a:rPr lang="en-US" dirty="0" smtClean="0"/>
              <a:t> que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demás</a:t>
            </a:r>
            <a:r>
              <a:rPr lang="en-US" dirty="0" smtClean="0"/>
              <a:t> no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replicar</a:t>
            </a:r>
            <a:r>
              <a:rPr lang="en-US" dirty="0" smtClean="0"/>
              <a:t>)</a:t>
            </a:r>
            <a:endParaRPr lang="en-US" dirty="0"/>
          </a:p>
          <a:p>
            <a:pPr marL="800100" lvl="1" indent="-342900">
              <a:buFont typeface="Courier New" pitchFamily="49" charset="0"/>
              <a:buChar char="o"/>
            </a:pPr>
            <a:r>
              <a:rPr lang="en-US" dirty="0"/>
              <a:t>	</a:t>
            </a:r>
            <a:r>
              <a:rPr lang="en-US" dirty="0" err="1" smtClean="0"/>
              <a:t>barreras</a:t>
            </a:r>
            <a:r>
              <a:rPr lang="en-US" dirty="0" smtClean="0"/>
              <a:t> </a:t>
            </a:r>
            <a:r>
              <a:rPr lang="en-US" dirty="0" err="1" smtClean="0"/>
              <a:t>tecnológicas</a:t>
            </a:r>
            <a:r>
              <a:rPr lang="en-US" dirty="0" smtClean="0"/>
              <a:t> (a </a:t>
            </a:r>
            <a:r>
              <a:rPr lang="en-US" dirty="0" err="1" smtClean="0"/>
              <a:t>veces</a:t>
            </a:r>
            <a:r>
              <a:rPr lang="en-US" dirty="0" smtClean="0"/>
              <a:t> el </a:t>
            </a:r>
            <a:r>
              <a:rPr lang="en-US" dirty="0" err="1" smtClean="0"/>
              <a:t>tamaño</a:t>
            </a:r>
            <a:r>
              <a:rPr lang="en-US" dirty="0" smtClean="0"/>
              <a:t> del </a:t>
            </a:r>
            <a:r>
              <a:rPr lang="en-US" dirty="0" err="1" smtClean="0"/>
              <a:t>mercado</a:t>
            </a:r>
            <a:r>
              <a:rPr lang="en-US" dirty="0" smtClean="0"/>
              <a:t> </a:t>
            </a:r>
            <a:r>
              <a:rPr lang="en-US" dirty="0" err="1" smtClean="0"/>
              <a:t>sólo</a:t>
            </a:r>
            <a:r>
              <a:rPr lang="en-US" dirty="0" smtClean="0"/>
              <a:t>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operar</a:t>
            </a:r>
            <a:r>
              <a:rPr lang="en-US" dirty="0" smtClean="0"/>
              <a:t> a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)</a:t>
            </a:r>
            <a:endParaRPr lang="en-US" dirty="0"/>
          </a:p>
          <a:p>
            <a:pPr>
              <a:buAutoNum type="arabicPeriod"/>
            </a:pPr>
            <a:endParaRPr lang="en-US" dirty="0">
              <a:solidFill>
                <a:schemeClr val="tx2"/>
              </a:solidFill>
            </a:endParaRPr>
          </a:p>
          <a:p>
            <a:pPr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P ≠ </a:t>
            </a:r>
            <a:r>
              <a:rPr lang="en-US" dirty="0" err="1" smtClean="0">
                <a:solidFill>
                  <a:schemeClr val="tx2"/>
                </a:solidFill>
              </a:rPr>
              <a:t>Img</a:t>
            </a:r>
            <a:endParaRPr lang="en-US" dirty="0">
              <a:solidFill>
                <a:schemeClr val="tx2"/>
              </a:solidFill>
            </a:endParaRPr>
          </a:p>
          <a:p>
            <a:pPr marL="800100" lvl="1" indent="-342900"/>
            <a:r>
              <a:rPr lang="en-US" dirty="0" err="1" smtClean="0">
                <a:solidFill>
                  <a:schemeClr val="tx2"/>
                </a:solidFill>
              </a:rPr>
              <a:t>Razón</a:t>
            </a:r>
            <a:r>
              <a:rPr lang="en-US" dirty="0" smtClean="0">
                <a:solidFill>
                  <a:schemeClr val="tx2"/>
                </a:solidFill>
              </a:rPr>
              <a:t>: el </a:t>
            </a:r>
            <a:r>
              <a:rPr lang="en-US" dirty="0" err="1" smtClean="0">
                <a:solidFill>
                  <a:schemeClr val="tx2"/>
                </a:solidFill>
              </a:rPr>
              <a:t>productor</a:t>
            </a:r>
            <a:r>
              <a:rPr lang="en-US" dirty="0" smtClean="0">
                <a:solidFill>
                  <a:schemeClr val="tx2"/>
                </a:solidFill>
              </a:rPr>
              <a:t> no </a:t>
            </a:r>
            <a:r>
              <a:rPr lang="en-US" dirty="0" err="1" smtClean="0">
                <a:solidFill>
                  <a:schemeClr val="tx2"/>
                </a:solidFill>
              </a:rPr>
              <a:t>es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precio-aceptante</a:t>
            </a:r>
            <a:r>
              <a:rPr lang="en-US" dirty="0" smtClean="0">
                <a:solidFill>
                  <a:schemeClr val="tx2"/>
                </a:solidFill>
              </a:rPr>
              <a:t>. </a:t>
            </a:r>
            <a:endParaRPr lang="en-US" dirty="0">
              <a:solidFill>
                <a:schemeClr val="tx2"/>
              </a:solidFill>
            </a:endParaRPr>
          </a:p>
          <a:p>
            <a:pPr marL="800100" lvl="1" indent="-342900"/>
            <a:r>
              <a:rPr lang="en-US" dirty="0" smtClean="0">
                <a:solidFill>
                  <a:schemeClr val="tx2"/>
                </a:solidFill>
              </a:rPr>
              <a:t>El </a:t>
            </a:r>
            <a:r>
              <a:rPr lang="en-US" dirty="0" err="1" smtClean="0">
                <a:solidFill>
                  <a:schemeClr val="tx2"/>
                </a:solidFill>
              </a:rPr>
              <a:t>monopolísta</a:t>
            </a:r>
            <a:r>
              <a:rPr lang="en-US" dirty="0" smtClean="0">
                <a:solidFill>
                  <a:schemeClr val="tx2"/>
                </a:solidFill>
              </a:rPr>
              <a:t> se </a:t>
            </a:r>
            <a:r>
              <a:rPr lang="en-US" dirty="0" err="1" smtClean="0">
                <a:solidFill>
                  <a:schemeClr val="tx2"/>
                </a:solidFill>
              </a:rPr>
              <a:t>enfrenta</a:t>
            </a:r>
            <a:r>
              <a:rPr lang="en-US" dirty="0" smtClean="0">
                <a:solidFill>
                  <a:schemeClr val="tx2"/>
                </a:solidFill>
              </a:rPr>
              <a:t> a </a:t>
            </a:r>
            <a:r>
              <a:rPr lang="en-US" dirty="0" err="1" smtClean="0">
                <a:solidFill>
                  <a:schemeClr val="tx2"/>
                </a:solidFill>
              </a:rPr>
              <a:t>toda</a:t>
            </a:r>
            <a:r>
              <a:rPr lang="en-US" dirty="0" smtClean="0">
                <a:solidFill>
                  <a:schemeClr val="tx2"/>
                </a:solidFill>
              </a:rPr>
              <a:t> la </a:t>
            </a:r>
            <a:r>
              <a:rPr lang="en-US" dirty="0" err="1" smtClean="0">
                <a:solidFill>
                  <a:schemeClr val="tx2"/>
                </a:solidFill>
              </a:rPr>
              <a:t>curva</a:t>
            </a:r>
            <a:r>
              <a:rPr lang="en-US" dirty="0" smtClean="0">
                <a:solidFill>
                  <a:schemeClr val="tx2"/>
                </a:solidFill>
              </a:rPr>
              <a:t> de </a:t>
            </a:r>
            <a:r>
              <a:rPr lang="en-US" dirty="0" err="1" smtClean="0">
                <a:solidFill>
                  <a:schemeClr val="tx2"/>
                </a:solidFill>
              </a:rPr>
              <a:t>demanda</a:t>
            </a:r>
            <a:endParaRPr lang="en-US" dirty="0">
              <a:solidFill>
                <a:schemeClr val="tx2"/>
              </a:solidFill>
            </a:endParaRPr>
          </a:p>
          <a:p>
            <a:pPr marL="800100" lvl="1" indent="-342900"/>
            <a:r>
              <a:rPr lang="en-US" dirty="0" smtClean="0">
                <a:solidFill>
                  <a:schemeClr val="tx2"/>
                </a:solidFill>
              </a:rPr>
              <a:t>Su </a:t>
            </a:r>
            <a:r>
              <a:rPr lang="en-US" dirty="0" err="1" smtClean="0">
                <a:solidFill>
                  <a:schemeClr val="tx2"/>
                </a:solidFill>
              </a:rPr>
              <a:t>decisión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ya</a:t>
            </a:r>
            <a:r>
              <a:rPr lang="en-US" dirty="0" smtClean="0">
                <a:solidFill>
                  <a:schemeClr val="tx2"/>
                </a:solidFill>
              </a:rPr>
              <a:t> no </a:t>
            </a:r>
            <a:r>
              <a:rPr lang="en-US" dirty="0" err="1" smtClean="0">
                <a:solidFill>
                  <a:schemeClr val="tx2"/>
                </a:solidFill>
              </a:rPr>
              <a:t>consiste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únicamente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en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elegir</a:t>
            </a:r>
            <a:r>
              <a:rPr lang="en-US" dirty="0" smtClean="0">
                <a:solidFill>
                  <a:schemeClr val="tx2"/>
                </a:solidFill>
              </a:rPr>
              <a:t> la </a:t>
            </a:r>
            <a:r>
              <a:rPr lang="en-US" dirty="0" err="1" smtClean="0">
                <a:solidFill>
                  <a:schemeClr val="tx2"/>
                </a:solidFill>
              </a:rPr>
              <a:t>cantidad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adecuada</a:t>
            </a:r>
            <a:r>
              <a:rPr lang="en-US" dirty="0" smtClean="0">
                <a:solidFill>
                  <a:schemeClr val="tx2"/>
                </a:solidFill>
              </a:rPr>
              <a:t> dado el </a:t>
            </a:r>
            <a:r>
              <a:rPr lang="en-US" dirty="0" err="1" smtClean="0">
                <a:solidFill>
                  <a:schemeClr val="tx2"/>
                </a:solidFill>
              </a:rPr>
              <a:t>precio</a:t>
            </a:r>
            <a:r>
              <a:rPr lang="en-US" dirty="0" smtClean="0">
                <a:solidFill>
                  <a:schemeClr val="tx2"/>
                </a:solidFill>
              </a:rPr>
              <a:t> de </a:t>
            </a:r>
            <a:r>
              <a:rPr lang="en-US" dirty="0" err="1" smtClean="0">
                <a:solidFill>
                  <a:schemeClr val="tx2"/>
                </a:solidFill>
              </a:rPr>
              <a:t>mercado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</a:endParaRPr>
          </a:p>
          <a:p>
            <a:pPr marL="800100" lvl="1" indent="-342900"/>
            <a:r>
              <a:rPr lang="en-US" dirty="0" smtClean="0">
                <a:solidFill>
                  <a:schemeClr val="tx2"/>
                </a:solidFill>
              </a:rPr>
              <a:t>El </a:t>
            </a:r>
            <a:r>
              <a:rPr lang="en-US" dirty="0" err="1" smtClean="0">
                <a:solidFill>
                  <a:schemeClr val="tx2"/>
                </a:solidFill>
              </a:rPr>
              <a:t>monopolista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sabe</a:t>
            </a:r>
            <a:r>
              <a:rPr lang="en-US" dirty="0" smtClean="0">
                <a:solidFill>
                  <a:schemeClr val="tx2"/>
                </a:solidFill>
              </a:rPr>
              <a:t> que </a:t>
            </a:r>
            <a:r>
              <a:rPr lang="en-US" dirty="0" err="1" smtClean="0">
                <a:solidFill>
                  <a:schemeClr val="tx2"/>
                </a:solidFill>
              </a:rPr>
              <a:t>cuando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elige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una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cantidad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esto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tiene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efectos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en</a:t>
            </a:r>
            <a:r>
              <a:rPr lang="en-US" dirty="0" smtClean="0">
                <a:solidFill>
                  <a:schemeClr val="tx2"/>
                </a:solidFill>
              </a:rPr>
              <a:t> el </a:t>
            </a:r>
            <a:r>
              <a:rPr lang="en-US" dirty="0" err="1" smtClean="0">
                <a:solidFill>
                  <a:schemeClr val="tx2"/>
                </a:solidFill>
              </a:rPr>
              <a:t>precio</a:t>
            </a:r>
            <a:r>
              <a:rPr lang="en-US" dirty="0" smtClean="0">
                <a:solidFill>
                  <a:schemeClr val="tx2"/>
                </a:solidFill>
              </a:rPr>
              <a:t> que </a:t>
            </a:r>
            <a:r>
              <a:rPr lang="en-US" dirty="0" err="1" smtClean="0">
                <a:solidFill>
                  <a:schemeClr val="tx2"/>
                </a:solidFill>
              </a:rPr>
              <a:t>puede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cobrar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30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tx2"/>
                </a:solidFill>
              </a:rPr>
              <a:t>Competencia</a:t>
            </a:r>
            <a:r>
              <a:rPr lang="en-US" sz="2400" dirty="0">
                <a:solidFill>
                  <a:schemeClr val="tx2"/>
                </a:solidFill>
              </a:rPr>
              <a:t> perfecta vs. </a:t>
            </a:r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48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8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05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2" name="Arc 21"/>
          <p:cNvSpPr>
            <a:spLocks noChangeAspect="1"/>
          </p:cNvSpPr>
          <p:nvPr/>
        </p:nvSpPr>
        <p:spPr>
          <a:xfrm>
            <a:off x="3429000" y="2994886"/>
            <a:ext cx="3995928" cy="5573268"/>
          </a:xfrm>
          <a:prstGeom prst="arc">
            <a:avLst>
              <a:gd name="adj1" fmla="val 16200000"/>
              <a:gd name="adj2" fmla="val 97032"/>
            </a:avLst>
          </a:prstGeom>
          <a:scene3d>
            <a:camera prst="orthographicFront">
              <a:rot lat="21599992" lon="10799991" rev="9899977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848600" y="315795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MC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4648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077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45368" y="2708920"/>
            <a:ext cx="4038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err="1"/>
              <a:t>Comparemos</a:t>
            </a:r>
            <a:r>
              <a:rPr lang="en-US" dirty="0"/>
              <a:t> las </a:t>
            </a:r>
            <a:r>
              <a:rPr lang="en-US" dirty="0" err="1"/>
              <a:t>ganancias</a:t>
            </a:r>
            <a:r>
              <a:rPr lang="en-US" dirty="0"/>
              <a:t> de </a:t>
            </a:r>
            <a:r>
              <a:rPr lang="en-US" dirty="0" err="1"/>
              <a:t>consumidores</a:t>
            </a:r>
            <a:r>
              <a:rPr lang="en-US" dirty="0"/>
              <a:t> y </a:t>
            </a:r>
            <a:r>
              <a:rPr lang="en-US" dirty="0" err="1"/>
              <a:t>productores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ambas</a:t>
            </a:r>
            <a:r>
              <a:rPr lang="en-US" dirty="0"/>
              <a:t> </a:t>
            </a:r>
            <a:r>
              <a:rPr lang="en-US" dirty="0" err="1"/>
              <a:t>estructuras</a:t>
            </a:r>
            <a:r>
              <a:rPr lang="en-US" dirty="0"/>
              <a:t>. . 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err="1" smtClean="0">
                <a:solidFill>
                  <a:schemeClr val="tx2"/>
                </a:solidFill>
              </a:rPr>
              <a:t>En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monopolio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654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770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MR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989320" y="4467994"/>
            <a:ext cx="11592" cy="174405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48200" y="4453354"/>
            <a:ext cx="1371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Q</a:t>
            </a:r>
            <a:r>
              <a:rPr lang="en-US" sz="1600" baseline="-25000" dirty="0" err="1" smtClean="0"/>
              <a:t>m</a:t>
            </a:r>
            <a:endParaRPr lang="en-US" sz="16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267200" y="4300954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600" baseline="-25000" dirty="0" smtClean="0"/>
              <a:t>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9435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tx2"/>
                </a:solidFill>
              </a:rPr>
              <a:t>Competencia</a:t>
            </a:r>
            <a:r>
              <a:rPr lang="en-US" sz="2400" dirty="0">
                <a:solidFill>
                  <a:schemeClr val="tx2"/>
                </a:solidFill>
              </a:rPr>
              <a:t> perfecta vs. </a:t>
            </a:r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48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8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05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2" name="Arc 21"/>
          <p:cNvSpPr>
            <a:spLocks noChangeAspect="1"/>
          </p:cNvSpPr>
          <p:nvPr/>
        </p:nvSpPr>
        <p:spPr>
          <a:xfrm>
            <a:off x="3429000" y="2994886"/>
            <a:ext cx="3995928" cy="5573268"/>
          </a:xfrm>
          <a:prstGeom prst="arc">
            <a:avLst>
              <a:gd name="adj1" fmla="val 16200000"/>
              <a:gd name="adj2" fmla="val 97032"/>
            </a:avLst>
          </a:prstGeom>
          <a:scene3d>
            <a:camera prst="orthographicFront">
              <a:rot lat="21599992" lon="10799991" rev="9899977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670576" y="3278088"/>
            <a:ext cx="861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4648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077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61392" y="2604968"/>
            <a:ext cx="403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>
                <a:solidFill>
                  <a:schemeClr val="tx2"/>
                </a:solidFill>
              </a:rPr>
              <a:t>¿</a:t>
            </a:r>
            <a:r>
              <a:rPr lang="en-US" dirty="0" err="1">
                <a:solidFill>
                  <a:schemeClr val="tx2"/>
                </a:solidFill>
              </a:rPr>
              <a:t>Cual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es</a:t>
            </a:r>
            <a:r>
              <a:rPr lang="en-US" dirty="0">
                <a:solidFill>
                  <a:schemeClr val="tx2"/>
                </a:solidFill>
              </a:rPr>
              <a:t> la </a:t>
            </a:r>
            <a:r>
              <a:rPr lang="en-US" dirty="0" err="1">
                <a:solidFill>
                  <a:schemeClr val="tx2"/>
                </a:solidFill>
              </a:rPr>
              <a:t>ganancia</a:t>
            </a:r>
            <a:r>
              <a:rPr lang="en-US" dirty="0">
                <a:solidFill>
                  <a:schemeClr val="tx2"/>
                </a:solidFill>
              </a:rPr>
              <a:t> de </a:t>
            </a:r>
            <a:r>
              <a:rPr lang="en-US" dirty="0" err="1">
                <a:solidFill>
                  <a:schemeClr val="tx2"/>
                </a:solidFill>
              </a:rPr>
              <a:t>los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consumidores</a:t>
            </a:r>
            <a:r>
              <a:rPr lang="en-US" dirty="0">
                <a:solidFill>
                  <a:schemeClr val="tx2"/>
                </a:solidFill>
              </a:rPr>
              <a:t>?</a:t>
            </a:r>
          </a:p>
          <a:p>
            <a:r>
              <a:rPr lang="en-US" dirty="0" err="1" smtClean="0">
                <a:solidFill>
                  <a:schemeClr val="tx2"/>
                </a:solidFill>
              </a:rPr>
              <a:t>Calculemos</a:t>
            </a:r>
            <a:r>
              <a:rPr lang="en-US" dirty="0" smtClean="0">
                <a:solidFill>
                  <a:schemeClr val="tx2"/>
                </a:solidFill>
              </a:rPr>
              <a:t> el </a:t>
            </a:r>
            <a:r>
              <a:rPr lang="en-US" b="1" dirty="0" err="1" smtClean="0">
                <a:solidFill>
                  <a:schemeClr val="tx2"/>
                </a:solidFill>
              </a:rPr>
              <a:t>excedente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chemeClr val="tx2"/>
                </a:solidFill>
              </a:rPr>
              <a:t>del </a:t>
            </a:r>
            <a:r>
              <a:rPr lang="en-US" b="1" dirty="0" err="1">
                <a:solidFill>
                  <a:schemeClr val="tx2"/>
                </a:solidFill>
              </a:rPr>
              <a:t>consumido</a:t>
            </a:r>
            <a:r>
              <a:rPr lang="en-US" dirty="0" err="1">
                <a:solidFill>
                  <a:schemeClr val="tx2"/>
                </a:solidFill>
              </a:rPr>
              <a:t>r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654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77000" y="5755450"/>
            <a:ext cx="687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989320" y="4467994"/>
            <a:ext cx="11592" cy="174405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48200" y="4453354"/>
            <a:ext cx="1371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Q</a:t>
            </a:r>
            <a:r>
              <a:rPr lang="en-US" sz="1600" baseline="-25000" dirty="0" err="1" smtClean="0"/>
              <a:t>m</a:t>
            </a:r>
            <a:endParaRPr lang="en-US" sz="16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267200" y="4300954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600" baseline="-25000" dirty="0" smtClean="0"/>
              <a:t>m</a:t>
            </a:r>
            <a:endParaRPr lang="en-US" sz="1600" dirty="0"/>
          </a:p>
        </p:txBody>
      </p:sp>
      <p:sp>
        <p:nvSpPr>
          <p:cNvPr id="28" name="Freeform 27"/>
          <p:cNvSpPr/>
          <p:nvPr/>
        </p:nvSpPr>
        <p:spPr>
          <a:xfrm>
            <a:off x="4645152" y="3486912"/>
            <a:ext cx="1341120" cy="987552"/>
          </a:xfrm>
          <a:custGeom>
            <a:avLst/>
            <a:gdLst>
              <a:gd name="connsiteX0" fmla="*/ 0 w 1341120"/>
              <a:gd name="connsiteY0" fmla="*/ 0 h 987552"/>
              <a:gd name="connsiteX1" fmla="*/ 12192 w 1341120"/>
              <a:gd name="connsiteY1" fmla="*/ 987552 h 987552"/>
              <a:gd name="connsiteX2" fmla="*/ 1341120 w 1341120"/>
              <a:gd name="connsiteY2" fmla="*/ 987552 h 987552"/>
              <a:gd name="connsiteX3" fmla="*/ 0 w 1341120"/>
              <a:gd name="connsiteY3" fmla="*/ 0 h 98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120" h="987552">
                <a:moveTo>
                  <a:pt x="0" y="0"/>
                </a:moveTo>
                <a:lnTo>
                  <a:pt x="12192" y="987552"/>
                </a:lnTo>
                <a:lnTo>
                  <a:pt x="1341120" y="987552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800600" y="3962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7010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tx2"/>
                </a:solidFill>
              </a:rPr>
              <a:t>Competencia</a:t>
            </a:r>
            <a:r>
              <a:rPr lang="en-US" sz="2400" dirty="0">
                <a:solidFill>
                  <a:schemeClr val="tx2"/>
                </a:solidFill>
              </a:rPr>
              <a:t> perfecta vs. </a:t>
            </a:r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48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8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05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2" name="Arc 21"/>
          <p:cNvSpPr>
            <a:spLocks noChangeAspect="1"/>
          </p:cNvSpPr>
          <p:nvPr/>
        </p:nvSpPr>
        <p:spPr>
          <a:xfrm>
            <a:off x="3429000" y="2994886"/>
            <a:ext cx="3995928" cy="5573268"/>
          </a:xfrm>
          <a:prstGeom prst="arc">
            <a:avLst>
              <a:gd name="adj1" fmla="val 16200000"/>
              <a:gd name="adj2" fmla="val 97032"/>
            </a:avLst>
          </a:prstGeom>
          <a:scene3d>
            <a:camera prst="orthographicFront">
              <a:rot lat="21599992" lon="10799991" rev="9899977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848600" y="315795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4648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077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45368" y="2636912"/>
            <a:ext cx="403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¿Y la </a:t>
            </a:r>
            <a:r>
              <a:rPr lang="en-US" dirty="0" err="1" smtClean="0"/>
              <a:t>ganancia</a:t>
            </a:r>
            <a:r>
              <a:rPr lang="en-US" dirty="0" smtClean="0"/>
              <a:t> del </a:t>
            </a:r>
            <a:r>
              <a:rPr lang="en-US" dirty="0" err="1" smtClean="0"/>
              <a:t>productor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Calculemos</a:t>
            </a:r>
            <a:r>
              <a:rPr lang="en-US" dirty="0" smtClean="0"/>
              <a:t> el EP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654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77000" y="5755450"/>
            <a:ext cx="615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989320" y="4467994"/>
            <a:ext cx="11592" cy="174405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48200" y="4453354"/>
            <a:ext cx="1371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Q</a:t>
            </a:r>
            <a:r>
              <a:rPr lang="en-US" sz="1600" baseline="-25000" dirty="0" err="1" smtClean="0"/>
              <a:t>m</a:t>
            </a:r>
            <a:endParaRPr lang="en-US" sz="16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267200" y="4300954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600" baseline="-25000" dirty="0" smtClean="0"/>
              <a:t>m</a:t>
            </a:r>
            <a:endParaRPr lang="en-US" sz="1600" dirty="0"/>
          </a:p>
        </p:txBody>
      </p:sp>
      <p:sp>
        <p:nvSpPr>
          <p:cNvPr id="28" name="Freeform 27"/>
          <p:cNvSpPr/>
          <p:nvPr/>
        </p:nvSpPr>
        <p:spPr>
          <a:xfrm>
            <a:off x="4645152" y="3486912"/>
            <a:ext cx="1341120" cy="987552"/>
          </a:xfrm>
          <a:custGeom>
            <a:avLst/>
            <a:gdLst>
              <a:gd name="connsiteX0" fmla="*/ 0 w 1341120"/>
              <a:gd name="connsiteY0" fmla="*/ 0 h 987552"/>
              <a:gd name="connsiteX1" fmla="*/ 12192 w 1341120"/>
              <a:gd name="connsiteY1" fmla="*/ 987552 h 987552"/>
              <a:gd name="connsiteX2" fmla="*/ 1341120 w 1341120"/>
              <a:gd name="connsiteY2" fmla="*/ 987552 h 987552"/>
              <a:gd name="connsiteX3" fmla="*/ 0 w 1341120"/>
              <a:gd name="connsiteY3" fmla="*/ 0 h 98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120" h="987552">
                <a:moveTo>
                  <a:pt x="0" y="0"/>
                </a:moveTo>
                <a:lnTo>
                  <a:pt x="12192" y="987552"/>
                </a:lnTo>
                <a:lnTo>
                  <a:pt x="1341120" y="987552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4645152" y="4462272"/>
            <a:ext cx="1341120" cy="1109472"/>
          </a:xfrm>
          <a:custGeom>
            <a:avLst/>
            <a:gdLst>
              <a:gd name="connsiteX0" fmla="*/ 0 w 1341120"/>
              <a:gd name="connsiteY0" fmla="*/ 1109472 h 1109472"/>
              <a:gd name="connsiteX1" fmla="*/ 0 w 1341120"/>
              <a:gd name="connsiteY1" fmla="*/ 1109472 h 1109472"/>
              <a:gd name="connsiteX2" fmla="*/ 646176 w 1341120"/>
              <a:gd name="connsiteY2" fmla="*/ 1109472 h 1109472"/>
              <a:gd name="connsiteX3" fmla="*/ 1011936 w 1341120"/>
              <a:gd name="connsiteY3" fmla="*/ 1097280 h 1109472"/>
              <a:gd name="connsiteX4" fmla="*/ 1255776 w 1341120"/>
              <a:gd name="connsiteY4" fmla="*/ 1048512 h 1109472"/>
              <a:gd name="connsiteX5" fmla="*/ 1341120 w 1341120"/>
              <a:gd name="connsiteY5" fmla="*/ 1011936 h 1109472"/>
              <a:gd name="connsiteX6" fmla="*/ 1341120 w 1341120"/>
              <a:gd name="connsiteY6" fmla="*/ 0 h 1109472"/>
              <a:gd name="connsiteX7" fmla="*/ 0 w 1341120"/>
              <a:gd name="connsiteY7" fmla="*/ 0 h 1109472"/>
              <a:gd name="connsiteX8" fmla="*/ 0 w 1341120"/>
              <a:gd name="connsiteY8" fmla="*/ 1109472 h 1109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1120" h="1109472">
                <a:moveTo>
                  <a:pt x="0" y="1109472"/>
                </a:moveTo>
                <a:lnTo>
                  <a:pt x="0" y="1109472"/>
                </a:lnTo>
                <a:lnTo>
                  <a:pt x="646176" y="1109472"/>
                </a:lnTo>
                <a:lnTo>
                  <a:pt x="1011936" y="1097280"/>
                </a:lnTo>
                <a:lnTo>
                  <a:pt x="1255776" y="1048512"/>
                </a:lnTo>
                <a:lnTo>
                  <a:pt x="1341120" y="1011936"/>
                </a:lnTo>
                <a:lnTo>
                  <a:pt x="1341120" y="0"/>
                </a:lnTo>
                <a:lnTo>
                  <a:pt x="0" y="0"/>
                </a:lnTo>
                <a:lnTo>
                  <a:pt x="0" y="1109472"/>
                </a:lnTo>
                <a:close/>
              </a:path>
            </a:pathLst>
          </a:custGeom>
          <a:solidFill>
            <a:srgbClr val="7030A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800600" y="3962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EC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953000" y="4888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3573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Competencia</a:t>
            </a:r>
            <a:r>
              <a:rPr lang="en-US" sz="2400" dirty="0" smtClean="0">
                <a:solidFill>
                  <a:schemeClr val="tx2"/>
                </a:solidFill>
              </a:rPr>
              <a:t> perfecta vs. </a:t>
            </a:r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48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8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05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2" name="Arc 21"/>
          <p:cNvSpPr>
            <a:spLocks noChangeAspect="1"/>
          </p:cNvSpPr>
          <p:nvPr/>
        </p:nvSpPr>
        <p:spPr>
          <a:xfrm>
            <a:off x="3429000" y="2994886"/>
            <a:ext cx="3995928" cy="5573268"/>
          </a:xfrm>
          <a:prstGeom prst="arc">
            <a:avLst>
              <a:gd name="adj1" fmla="val 16200000"/>
              <a:gd name="adj2" fmla="val 97032"/>
            </a:avLst>
          </a:prstGeom>
          <a:scene3d>
            <a:camera prst="orthographicFront">
              <a:rot lat="21599992" lon="10799991" rev="9899977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848600" y="315795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4648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077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45368" y="2350035"/>
            <a:ext cx="403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monopolio</a:t>
            </a:r>
            <a:r>
              <a:rPr lang="en-US" dirty="0" smtClean="0"/>
              <a:t> </a:t>
            </a:r>
            <a:r>
              <a:rPr lang="en-US" dirty="0" err="1" smtClean="0"/>
              <a:t>perdemos</a:t>
            </a:r>
            <a:r>
              <a:rPr lang="en-US" dirty="0" smtClean="0"/>
              <a:t> </a:t>
            </a:r>
            <a:r>
              <a:rPr lang="en-US" dirty="0" err="1" smtClean="0"/>
              <a:t>bienestar</a:t>
            </a:r>
            <a:r>
              <a:rPr lang="en-US" dirty="0" smtClean="0"/>
              <a:t> total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comparación</a:t>
            </a:r>
            <a:r>
              <a:rPr lang="en-US" dirty="0" smtClean="0"/>
              <a:t> con la </a:t>
            </a:r>
            <a:r>
              <a:rPr lang="en-US" dirty="0" err="1" smtClean="0"/>
              <a:t>competencia</a:t>
            </a:r>
            <a:r>
              <a:rPr lang="en-US" dirty="0" smtClean="0"/>
              <a:t> perfecta</a:t>
            </a:r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654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44208" y="575545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989320" y="4467994"/>
            <a:ext cx="11592" cy="174405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48200" y="4453354"/>
            <a:ext cx="1371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Q</a:t>
            </a:r>
            <a:r>
              <a:rPr lang="en-US" sz="1600" baseline="-25000" dirty="0" err="1" smtClean="0"/>
              <a:t>m</a:t>
            </a:r>
            <a:endParaRPr lang="en-US" sz="16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267200" y="4300954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600" baseline="-25000" dirty="0" smtClean="0"/>
              <a:t>m</a:t>
            </a:r>
            <a:endParaRPr lang="en-US" sz="1600" dirty="0"/>
          </a:p>
        </p:txBody>
      </p:sp>
      <p:sp>
        <p:nvSpPr>
          <p:cNvPr id="28" name="Freeform 27"/>
          <p:cNvSpPr/>
          <p:nvPr/>
        </p:nvSpPr>
        <p:spPr>
          <a:xfrm>
            <a:off x="4645152" y="3486912"/>
            <a:ext cx="1341120" cy="987552"/>
          </a:xfrm>
          <a:custGeom>
            <a:avLst/>
            <a:gdLst>
              <a:gd name="connsiteX0" fmla="*/ 0 w 1341120"/>
              <a:gd name="connsiteY0" fmla="*/ 0 h 987552"/>
              <a:gd name="connsiteX1" fmla="*/ 12192 w 1341120"/>
              <a:gd name="connsiteY1" fmla="*/ 987552 h 987552"/>
              <a:gd name="connsiteX2" fmla="*/ 1341120 w 1341120"/>
              <a:gd name="connsiteY2" fmla="*/ 987552 h 987552"/>
              <a:gd name="connsiteX3" fmla="*/ 0 w 1341120"/>
              <a:gd name="connsiteY3" fmla="*/ 0 h 98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120" h="987552">
                <a:moveTo>
                  <a:pt x="0" y="0"/>
                </a:moveTo>
                <a:lnTo>
                  <a:pt x="12192" y="987552"/>
                </a:lnTo>
                <a:lnTo>
                  <a:pt x="1341120" y="987552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4645152" y="4462272"/>
            <a:ext cx="1341120" cy="1109472"/>
          </a:xfrm>
          <a:custGeom>
            <a:avLst/>
            <a:gdLst>
              <a:gd name="connsiteX0" fmla="*/ 0 w 1341120"/>
              <a:gd name="connsiteY0" fmla="*/ 1109472 h 1109472"/>
              <a:gd name="connsiteX1" fmla="*/ 0 w 1341120"/>
              <a:gd name="connsiteY1" fmla="*/ 1109472 h 1109472"/>
              <a:gd name="connsiteX2" fmla="*/ 646176 w 1341120"/>
              <a:gd name="connsiteY2" fmla="*/ 1109472 h 1109472"/>
              <a:gd name="connsiteX3" fmla="*/ 1011936 w 1341120"/>
              <a:gd name="connsiteY3" fmla="*/ 1097280 h 1109472"/>
              <a:gd name="connsiteX4" fmla="*/ 1255776 w 1341120"/>
              <a:gd name="connsiteY4" fmla="*/ 1048512 h 1109472"/>
              <a:gd name="connsiteX5" fmla="*/ 1341120 w 1341120"/>
              <a:gd name="connsiteY5" fmla="*/ 1011936 h 1109472"/>
              <a:gd name="connsiteX6" fmla="*/ 1341120 w 1341120"/>
              <a:gd name="connsiteY6" fmla="*/ 0 h 1109472"/>
              <a:gd name="connsiteX7" fmla="*/ 0 w 1341120"/>
              <a:gd name="connsiteY7" fmla="*/ 0 h 1109472"/>
              <a:gd name="connsiteX8" fmla="*/ 0 w 1341120"/>
              <a:gd name="connsiteY8" fmla="*/ 1109472 h 1109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1120" h="1109472">
                <a:moveTo>
                  <a:pt x="0" y="1109472"/>
                </a:moveTo>
                <a:lnTo>
                  <a:pt x="0" y="1109472"/>
                </a:lnTo>
                <a:lnTo>
                  <a:pt x="646176" y="1109472"/>
                </a:lnTo>
                <a:lnTo>
                  <a:pt x="1011936" y="1097280"/>
                </a:lnTo>
                <a:lnTo>
                  <a:pt x="1255776" y="1048512"/>
                </a:lnTo>
                <a:lnTo>
                  <a:pt x="1341120" y="1011936"/>
                </a:lnTo>
                <a:lnTo>
                  <a:pt x="1341120" y="0"/>
                </a:lnTo>
                <a:lnTo>
                  <a:pt x="0" y="0"/>
                </a:lnTo>
                <a:lnTo>
                  <a:pt x="0" y="1109472"/>
                </a:lnTo>
                <a:close/>
              </a:path>
            </a:pathLst>
          </a:custGeom>
          <a:solidFill>
            <a:srgbClr val="7030A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800600" y="3962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EC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953000" y="4888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6009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tx2"/>
                </a:solidFill>
              </a:rPr>
              <a:t>Competencia</a:t>
            </a:r>
            <a:r>
              <a:rPr lang="en-US" sz="2400" dirty="0">
                <a:solidFill>
                  <a:schemeClr val="tx2"/>
                </a:solidFill>
              </a:rPr>
              <a:t> perfecta vs. </a:t>
            </a:r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48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8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05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2" name="Arc 21"/>
          <p:cNvSpPr>
            <a:spLocks noChangeAspect="1"/>
          </p:cNvSpPr>
          <p:nvPr/>
        </p:nvSpPr>
        <p:spPr>
          <a:xfrm>
            <a:off x="3429000" y="2994886"/>
            <a:ext cx="3995928" cy="5573268"/>
          </a:xfrm>
          <a:prstGeom prst="arc">
            <a:avLst>
              <a:gd name="adj1" fmla="val 16200000"/>
              <a:gd name="adj2" fmla="val 97032"/>
            </a:avLst>
          </a:prstGeom>
          <a:scene3d>
            <a:camera prst="orthographicFront">
              <a:rot lat="21599992" lon="10799991" rev="9899977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848600" y="315795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4648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077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51520" y="2350035"/>
            <a:ext cx="403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Cual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pérdida</a:t>
            </a:r>
            <a:r>
              <a:rPr lang="en-US" dirty="0" smtClean="0"/>
              <a:t> de </a:t>
            </a:r>
            <a:r>
              <a:rPr lang="en-US" dirty="0" err="1" smtClean="0"/>
              <a:t>bienestar</a:t>
            </a:r>
            <a:r>
              <a:rPr lang="en-US" dirty="0" smtClean="0"/>
              <a:t>?</a:t>
            </a:r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654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77000" y="5755450"/>
            <a:ext cx="687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989320" y="4467994"/>
            <a:ext cx="11592" cy="174405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48200" y="4453354"/>
            <a:ext cx="1371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Q</a:t>
            </a:r>
            <a:r>
              <a:rPr lang="en-US" sz="1600" baseline="-25000" dirty="0" err="1" smtClean="0"/>
              <a:t>m</a:t>
            </a:r>
            <a:endParaRPr lang="en-US" sz="16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267200" y="4300954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600" baseline="-25000" dirty="0" smtClean="0"/>
              <a:t>m</a:t>
            </a:r>
            <a:endParaRPr lang="en-US" sz="1600" dirty="0"/>
          </a:p>
        </p:txBody>
      </p:sp>
      <p:sp>
        <p:nvSpPr>
          <p:cNvPr id="28" name="Freeform 27"/>
          <p:cNvSpPr/>
          <p:nvPr/>
        </p:nvSpPr>
        <p:spPr>
          <a:xfrm>
            <a:off x="4645152" y="3486912"/>
            <a:ext cx="1341120" cy="987552"/>
          </a:xfrm>
          <a:custGeom>
            <a:avLst/>
            <a:gdLst>
              <a:gd name="connsiteX0" fmla="*/ 0 w 1341120"/>
              <a:gd name="connsiteY0" fmla="*/ 0 h 987552"/>
              <a:gd name="connsiteX1" fmla="*/ 12192 w 1341120"/>
              <a:gd name="connsiteY1" fmla="*/ 987552 h 987552"/>
              <a:gd name="connsiteX2" fmla="*/ 1341120 w 1341120"/>
              <a:gd name="connsiteY2" fmla="*/ 987552 h 987552"/>
              <a:gd name="connsiteX3" fmla="*/ 0 w 1341120"/>
              <a:gd name="connsiteY3" fmla="*/ 0 h 98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120" h="987552">
                <a:moveTo>
                  <a:pt x="0" y="0"/>
                </a:moveTo>
                <a:lnTo>
                  <a:pt x="12192" y="987552"/>
                </a:lnTo>
                <a:lnTo>
                  <a:pt x="1341120" y="987552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4645152" y="4462272"/>
            <a:ext cx="1341120" cy="1109472"/>
          </a:xfrm>
          <a:custGeom>
            <a:avLst/>
            <a:gdLst>
              <a:gd name="connsiteX0" fmla="*/ 0 w 1341120"/>
              <a:gd name="connsiteY0" fmla="*/ 1109472 h 1109472"/>
              <a:gd name="connsiteX1" fmla="*/ 0 w 1341120"/>
              <a:gd name="connsiteY1" fmla="*/ 1109472 h 1109472"/>
              <a:gd name="connsiteX2" fmla="*/ 646176 w 1341120"/>
              <a:gd name="connsiteY2" fmla="*/ 1109472 h 1109472"/>
              <a:gd name="connsiteX3" fmla="*/ 1011936 w 1341120"/>
              <a:gd name="connsiteY3" fmla="*/ 1097280 h 1109472"/>
              <a:gd name="connsiteX4" fmla="*/ 1255776 w 1341120"/>
              <a:gd name="connsiteY4" fmla="*/ 1048512 h 1109472"/>
              <a:gd name="connsiteX5" fmla="*/ 1341120 w 1341120"/>
              <a:gd name="connsiteY5" fmla="*/ 1011936 h 1109472"/>
              <a:gd name="connsiteX6" fmla="*/ 1341120 w 1341120"/>
              <a:gd name="connsiteY6" fmla="*/ 0 h 1109472"/>
              <a:gd name="connsiteX7" fmla="*/ 0 w 1341120"/>
              <a:gd name="connsiteY7" fmla="*/ 0 h 1109472"/>
              <a:gd name="connsiteX8" fmla="*/ 0 w 1341120"/>
              <a:gd name="connsiteY8" fmla="*/ 1109472 h 1109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1120" h="1109472">
                <a:moveTo>
                  <a:pt x="0" y="1109472"/>
                </a:moveTo>
                <a:lnTo>
                  <a:pt x="0" y="1109472"/>
                </a:lnTo>
                <a:lnTo>
                  <a:pt x="646176" y="1109472"/>
                </a:lnTo>
                <a:lnTo>
                  <a:pt x="1011936" y="1097280"/>
                </a:lnTo>
                <a:lnTo>
                  <a:pt x="1255776" y="1048512"/>
                </a:lnTo>
                <a:lnTo>
                  <a:pt x="1341120" y="1011936"/>
                </a:lnTo>
                <a:lnTo>
                  <a:pt x="1341120" y="0"/>
                </a:lnTo>
                <a:lnTo>
                  <a:pt x="0" y="0"/>
                </a:lnTo>
                <a:lnTo>
                  <a:pt x="0" y="1109472"/>
                </a:lnTo>
                <a:close/>
              </a:path>
            </a:pathLst>
          </a:custGeom>
          <a:solidFill>
            <a:srgbClr val="7030A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800600" y="3962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EC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953000" y="4888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EP</a:t>
            </a:r>
            <a:endParaRPr lang="en-US" b="1" dirty="0"/>
          </a:p>
        </p:txBody>
      </p:sp>
      <p:sp>
        <p:nvSpPr>
          <p:cNvPr id="29" name="Freeform 28"/>
          <p:cNvSpPr/>
          <p:nvPr/>
        </p:nvSpPr>
        <p:spPr>
          <a:xfrm>
            <a:off x="6010656" y="4511040"/>
            <a:ext cx="719328" cy="938784"/>
          </a:xfrm>
          <a:custGeom>
            <a:avLst/>
            <a:gdLst>
              <a:gd name="connsiteX0" fmla="*/ 0 w 719328"/>
              <a:gd name="connsiteY0" fmla="*/ 0 h 938784"/>
              <a:gd name="connsiteX1" fmla="*/ 12192 w 719328"/>
              <a:gd name="connsiteY1" fmla="*/ 938784 h 938784"/>
              <a:gd name="connsiteX2" fmla="*/ 207264 w 719328"/>
              <a:gd name="connsiteY2" fmla="*/ 877824 h 938784"/>
              <a:gd name="connsiteX3" fmla="*/ 390144 w 719328"/>
              <a:gd name="connsiteY3" fmla="*/ 780288 h 938784"/>
              <a:gd name="connsiteX4" fmla="*/ 536448 w 719328"/>
              <a:gd name="connsiteY4" fmla="*/ 670560 h 938784"/>
              <a:gd name="connsiteX5" fmla="*/ 646176 w 719328"/>
              <a:gd name="connsiteY5" fmla="*/ 597408 h 938784"/>
              <a:gd name="connsiteX6" fmla="*/ 719328 w 719328"/>
              <a:gd name="connsiteY6" fmla="*/ 524256 h 938784"/>
              <a:gd name="connsiteX7" fmla="*/ 0 w 719328"/>
              <a:gd name="connsiteY7" fmla="*/ 0 h 93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9328" h="938784">
                <a:moveTo>
                  <a:pt x="0" y="0"/>
                </a:moveTo>
                <a:lnTo>
                  <a:pt x="12192" y="938784"/>
                </a:lnTo>
                <a:lnTo>
                  <a:pt x="207264" y="877824"/>
                </a:lnTo>
                <a:lnTo>
                  <a:pt x="390144" y="780288"/>
                </a:lnTo>
                <a:lnTo>
                  <a:pt x="536448" y="670560"/>
                </a:lnTo>
                <a:lnTo>
                  <a:pt x="646176" y="597408"/>
                </a:lnTo>
                <a:lnTo>
                  <a:pt x="719328" y="524256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6248400" y="4343400"/>
            <a:ext cx="152400" cy="6858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019800" y="3883223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Pérdida</a:t>
            </a:r>
            <a:r>
              <a:rPr lang="en-US" sz="1400" dirty="0" smtClean="0"/>
              <a:t> de </a:t>
            </a:r>
            <a:r>
              <a:rPr lang="en-US" sz="1400" dirty="0" err="1" smtClean="0"/>
              <a:t>bienestar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5998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Competencia</a:t>
            </a:r>
            <a:r>
              <a:rPr lang="en-US" sz="2400" dirty="0" smtClean="0">
                <a:solidFill>
                  <a:schemeClr val="tx2"/>
                </a:solidFill>
              </a:rPr>
              <a:t> perfecta vs. </a:t>
            </a:r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48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8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05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2" name="Arc 21"/>
          <p:cNvSpPr>
            <a:spLocks noChangeAspect="1"/>
          </p:cNvSpPr>
          <p:nvPr/>
        </p:nvSpPr>
        <p:spPr>
          <a:xfrm>
            <a:off x="3429000" y="2994886"/>
            <a:ext cx="3995928" cy="5573268"/>
          </a:xfrm>
          <a:prstGeom prst="arc">
            <a:avLst>
              <a:gd name="adj1" fmla="val 16200000"/>
              <a:gd name="adj2" fmla="val 97032"/>
            </a:avLst>
          </a:prstGeom>
          <a:scene3d>
            <a:camera prst="orthographicFront">
              <a:rot lat="21599992" lon="10799991" rev="9899977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848600" y="3157955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4648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077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654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77000" y="5755451"/>
            <a:ext cx="687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989320" y="4467994"/>
            <a:ext cx="11592" cy="174405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48200" y="4453354"/>
            <a:ext cx="1371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Q</a:t>
            </a:r>
            <a:r>
              <a:rPr lang="en-US" sz="1600" baseline="-25000" dirty="0" err="1" smtClean="0"/>
              <a:t>m</a:t>
            </a:r>
            <a:endParaRPr lang="en-US" sz="16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267200" y="4300954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600" baseline="-25000" dirty="0" smtClean="0"/>
              <a:t>m</a:t>
            </a:r>
            <a:endParaRPr lang="en-US" sz="1600" dirty="0"/>
          </a:p>
        </p:txBody>
      </p:sp>
      <p:sp>
        <p:nvSpPr>
          <p:cNvPr id="28" name="Freeform 27"/>
          <p:cNvSpPr/>
          <p:nvPr/>
        </p:nvSpPr>
        <p:spPr>
          <a:xfrm>
            <a:off x="4645152" y="3486912"/>
            <a:ext cx="1341120" cy="987552"/>
          </a:xfrm>
          <a:custGeom>
            <a:avLst/>
            <a:gdLst>
              <a:gd name="connsiteX0" fmla="*/ 0 w 1341120"/>
              <a:gd name="connsiteY0" fmla="*/ 0 h 987552"/>
              <a:gd name="connsiteX1" fmla="*/ 12192 w 1341120"/>
              <a:gd name="connsiteY1" fmla="*/ 987552 h 987552"/>
              <a:gd name="connsiteX2" fmla="*/ 1341120 w 1341120"/>
              <a:gd name="connsiteY2" fmla="*/ 987552 h 987552"/>
              <a:gd name="connsiteX3" fmla="*/ 0 w 1341120"/>
              <a:gd name="connsiteY3" fmla="*/ 0 h 98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120" h="987552">
                <a:moveTo>
                  <a:pt x="0" y="0"/>
                </a:moveTo>
                <a:lnTo>
                  <a:pt x="12192" y="987552"/>
                </a:lnTo>
                <a:lnTo>
                  <a:pt x="1341120" y="987552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4645152" y="4462272"/>
            <a:ext cx="1341120" cy="1109472"/>
          </a:xfrm>
          <a:custGeom>
            <a:avLst/>
            <a:gdLst>
              <a:gd name="connsiteX0" fmla="*/ 0 w 1341120"/>
              <a:gd name="connsiteY0" fmla="*/ 1109472 h 1109472"/>
              <a:gd name="connsiteX1" fmla="*/ 0 w 1341120"/>
              <a:gd name="connsiteY1" fmla="*/ 1109472 h 1109472"/>
              <a:gd name="connsiteX2" fmla="*/ 646176 w 1341120"/>
              <a:gd name="connsiteY2" fmla="*/ 1109472 h 1109472"/>
              <a:gd name="connsiteX3" fmla="*/ 1011936 w 1341120"/>
              <a:gd name="connsiteY3" fmla="*/ 1097280 h 1109472"/>
              <a:gd name="connsiteX4" fmla="*/ 1255776 w 1341120"/>
              <a:gd name="connsiteY4" fmla="*/ 1048512 h 1109472"/>
              <a:gd name="connsiteX5" fmla="*/ 1341120 w 1341120"/>
              <a:gd name="connsiteY5" fmla="*/ 1011936 h 1109472"/>
              <a:gd name="connsiteX6" fmla="*/ 1341120 w 1341120"/>
              <a:gd name="connsiteY6" fmla="*/ 0 h 1109472"/>
              <a:gd name="connsiteX7" fmla="*/ 0 w 1341120"/>
              <a:gd name="connsiteY7" fmla="*/ 0 h 1109472"/>
              <a:gd name="connsiteX8" fmla="*/ 0 w 1341120"/>
              <a:gd name="connsiteY8" fmla="*/ 1109472 h 1109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1120" h="1109472">
                <a:moveTo>
                  <a:pt x="0" y="1109472"/>
                </a:moveTo>
                <a:lnTo>
                  <a:pt x="0" y="1109472"/>
                </a:lnTo>
                <a:lnTo>
                  <a:pt x="646176" y="1109472"/>
                </a:lnTo>
                <a:lnTo>
                  <a:pt x="1011936" y="1097280"/>
                </a:lnTo>
                <a:lnTo>
                  <a:pt x="1255776" y="1048512"/>
                </a:lnTo>
                <a:lnTo>
                  <a:pt x="1341120" y="1011936"/>
                </a:lnTo>
                <a:lnTo>
                  <a:pt x="1341120" y="0"/>
                </a:lnTo>
                <a:lnTo>
                  <a:pt x="0" y="0"/>
                </a:lnTo>
                <a:lnTo>
                  <a:pt x="0" y="1109472"/>
                </a:lnTo>
                <a:close/>
              </a:path>
            </a:pathLst>
          </a:custGeom>
          <a:solidFill>
            <a:srgbClr val="7030A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800600" y="3962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EC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953000" y="4888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EP</a:t>
            </a:r>
            <a:endParaRPr lang="en-US" b="1" dirty="0"/>
          </a:p>
        </p:txBody>
      </p:sp>
      <p:sp>
        <p:nvSpPr>
          <p:cNvPr id="29" name="Freeform 28"/>
          <p:cNvSpPr/>
          <p:nvPr/>
        </p:nvSpPr>
        <p:spPr>
          <a:xfrm>
            <a:off x="6010656" y="4511040"/>
            <a:ext cx="719328" cy="938784"/>
          </a:xfrm>
          <a:custGeom>
            <a:avLst/>
            <a:gdLst>
              <a:gd name="connsiteX0" fmla="*/ 0 w 719328"/>
              <a:gd name="connsiteY0" fmla="*/ 0 h 938784"/>
              <a:gd name="connsiteX1" fmla="*/ 12192 w 719328"/>
              <a:gd name="connsiteY1" fmla="*/ 938784 h 938784"/>
              <a:gd name="connsiteX2" fmla="*/ 207264 w 719328"/>
              <a:gd name="connsiteY2" fmla="*/ 877824 h 938784"/>
              <a:gd name="connsiteX3" fmla="*/ 390144 w 719328"/>
              <a:gd name="connsiteY3" fmla="*/ 780288 h 938784"/>
              <a:gd name="connsiteX4" fmla="*/ 536448 w 719328"/>
              <a:gd name="connsiteY4" fmla="*/ 670560 h 938784"/>
              <a:gd name="connsiteX5" fmla="*/ 646176 w 719328"/>
              <a:gd name="connsiteY5" fmla="*/ 597408 h 938784"/>
              <a:gd name="connsiteX6" fmla="*/ 719328 w 719328"/>
              <a:gd name="connsiteY6" fmla="*/ 524256 h 938784"/>
              <a:gd name="connsiteX7" fmla="*/ 0 w 719328"/>
              <a:gd name="connsiteY7" fmla="*/ 0 h 93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9328" h="938784">
                <a:moveTo>
                  <a:pt x="0" y="0"/>
                </a:moveTo>
                <a:lnTo>
                  <a:pt x="12192" y="938784"/>
                </a:lnTo>
                <a:lnTo>
                  <a:pt x="207264" y="877824"/>
                </a:lnTo>
                <a:lnTo>
                  <a:pt x="390144" y="780288"/>
                </a:lnTo>
                <a:lnTo>
                  <a:pt x="536448" y="670560"/>
                </a:lnTo>
                <a:lnTo>
                  <a:pt x="646176" y="597408"/>
                </a:lnTo>
                <a:lnTo>
                  <a:pt x="719328" y="524256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6248400" y="4343400"/>
            <a:ext cx="152400" cy="6858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019800" y="3883223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Pérdida</a:t>
            </a:r>
            <a:r>
              <a:rPr lang="en-US" sz="1400" dirty="0" smtClean="0"/>
              <a:t> de </a:t>
            </a:r>
            <a:r>
              <a:rPr lang="en-US" sz="1400" dirty="0" err="1" smtClean="0"/>
              <a:t>bienestar</a:t>
            </a:r>
            <a:endParaRPr lang="en-US" sz="1400" dirty="0"/>
          </a:p>
        </p:txBody>
      </p:sp>
      <p:sp>
        <p:nvSpPr>
          <p:cNvPr id="33" name="Freeform 32"/>
          <p:cNvSpPr/>
          <p:nvPr/>
        </p:nvSpPr>
        <p:spPr>
          <a:xfrm>
            <a:off x="457200" y="5029200"/>
            <a:ext cx="2069592" cy="554736"/>
          </a:xfrm>
          <a:custGeom>
            <a:avLst/>
            <a:gdLst>
              <a:gd name="connsiteX0" fmla="*/ 36576 w 2097024"/>
              <a:gd name="connsiteY0" fmla="*/ 536448 h 548640"/>
              <a:gd name="connsiteX1" fmla="*/ 816864 w 2097024"/>
              <a:gd name="connsiteY1" fmla="*/ 548640 h 548640"/>
              <a:gd name="connsiteX2" fmla="*/ 1292352 w 2097024"/>
              <a:gd name="connsiteY2" fmla="*/ 487680 h 548640"/>
              <a:gd name="connsiteX3" fmla="*/ 1633728 w 2097024"/>
              <a:gd name="connsiteY3" fmla="*/ 353568 h 548640"/>
              <a:gd name="connsiteX4" fmla="*/ 1962912 w 2097024"/>
              <a:gd name="connsiteY4" fmla="*/ 134112 h 548640"/>
              <a:gd name="connsiteX5" fmla="*/ 2097024 w 2097024"/>
              <a:gd name="connsiteY5" fmla="*/ 12192 h 548640"/>
              <a:gd name="connsiteX6" fmla="*/ 0 w 2097024"/>
              <a:gd name="connsiteY6" fmla="*/ 0 h 548640"/>
              <a:gd name="connsiteX7" fmla="*/ 36576 w 2097024"/>
              <a:gd name="connsiteY7" fmla="*/ 536448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7024" h="548640">
                <a:moveTo>
                  <a:pt x="36576" y="536448"/>
                </a:moveTo>
                <a:lnTo>
                  <a:pt x="816864" y="548640"/>
                </a:lnTo>
                <a:lnTo>
                  <a:pt x="1292352" y="487680"/>
                </a:lnTo>
                <a:lnTo>
                  <a:pt x="1633728" y="353568"/>
                </a:lnTo>
                <a:lnTo>
                  <a:pt x="1962912" y="134112"/>
                </a:lnTo>
                <a:lnTo>
                  <a:pt x="2097024" y="12192"/>
                </a:lnTo>
                <a:lnTo>
                  <a:pt x="0" y="0"/>
                </a:lnTo>
                <a:lnTo>
                  <a:pt x="36576" y="536448"/>
                </a:lnTo>
                <a:close/>
              </a:path>
            </a:pathLst>
          </a:custGeom>
          <a:solidFill>
            <a:srgbClr val="7030A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54152" y="3486912"/>
            <a:ext cx="2084832" cy="1560576"/>
          </a:xfrm>
          <a:custGeom>
            <a:avLst/>
            <a:gdLst>
              <a:gd name="connsiteX0" fmla="*/ 0 w 2084832"/>
              <a:gd name="connsiteY0" fmla="*/ 0 h 1560576"/>
              <a:gd name="connsiteX1" fmla="*/ 12192 w 2084832"/>
              <a:gd name="connsiteY1" fmla="*/ 1560576 h 1560576"/>
              <a:gd name="connsiteX2" fmla="*/ 2084832 w 2084832"/>
              <a:gd name="connsiteY2" fmla="*/ 1560576 h 1560576"/>
              <a:gd name="connsiteX3" fmla="*/ 0 w 2084832"/>
              <a:gd name="connsiteY3" fmla="*/ 0 h 156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4832" h="1560576">
                <a:moveTo>
                  <a:pt x="0" y="0"/>
                </a:moveTo>
                <a:lnTo>
                  <a:pt x="12192" y="1560576"/>
                </a:lnTo>
                <a:lnTo>
                  <a:pt x="2084832" y="1560576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457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57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114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40" name="Arc 39"/>
          <p:cNvSpPr>
            <a:spLocks noChangeAspect="1"/>
          </p:cNvSpPr>
          <p:nvPr/>
        </p:nvSpPr>
        <p:spPr>
          <a:xfrm>
            <a:off x="-762000" y="2994886"/>
            <a:ext cx="3995928" cy="5573268"/>
          </a:xfrm>
          <a:prstGeom prst="arc">
            <a:avLst>
              <a:gd name="adj1" fmla="val 16200000"/>
              <a:gd name="adj2" fmla="val 97032"/>
            </a:avLst>
          </a:prstGeom>
          <a:scene3d>
            <a:camera prst="orthographicFront">
              <a:rot lat="21599992" lon="10799991" rev="9899977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3491880" y="3157954"/>
            <a:ext cx="775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-762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457200" y="5032474"/>
            <a:ext cx="2093976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557272" y="5023330"/>
            <a:ext cx="0" cy="117957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362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Q</a:t>
            </a:r>
            <a:r>
              <a:rPr lang="en-US" sz="1600" b="1" baseline="-25000" dirty="0" smtClean="0"/>
              <a:t>PC</a:t>
            </a:r>
            <a:endParaRPr lang="en-US" sz="1600" b="1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76200" y="4800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</a:t>
            </a:r>
            <a:r>
              <a:rPr lang="en-US" sz="1600" b="1" baseline="-25000" dirty="0" smtClean="0"/>
              <a:t>PC</a:t>
            </a:r>
            <a:endParaRPr lang="en-US" sz="1600" b="1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457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886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463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286000" y="5755450"/>
            <a:ext cx="629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7620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EC</a:t>
            </a:r>
            <a:endParaRPr lang="en-US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762000" y="5117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EP</a:t>
            </a:r>
            <a:endParaRPr lang="en-US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914400" y="16764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Competencia</a:t>
            </a:r>
            <a:r>
              <a:rPr lang="en-US" dirty="0" smtClean="0"/>
              <a:t> Perfecta			</a:t>
            </a:r>
            <a:r>
              <a:rPr lang="en-US" dirty="0" err="1" smtClean="0"/>
              <a:t>Monopolio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32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Freeform 66"/>
          <p:cNvSpPr/>
          <p:nvPr/>
        </p:nvSpPr>
        <p:spPr>
          <a:xfrm>
            <a:off x="5998464" y="4498848"/>
            <a:ext cx="707136" cy="950976"/>
          </a:xfrm>
          <a:custGeom>
            <a:avLst/>
            <a:gdLst>
              <a:gd name="connsiteX0" fmla="*/ 0 w 707136"/>
              <a:gd name="connsiteY0" fmla="*/ 0 h 950976"/>
              <a:gd name="connsiteX1" fmla="*/ 0 w 707136"/>
              <a:gd name="connsiteY1" fmla="*/ 0 h 950976"/>
              <a:gd name="connsiteX2" fmla="*/ 0 w 707136"/>
              <a:gd name="connsiteY2" fmla="*/ 950976 h 950976"/>
              <a:gd name="connsiteX3" fmla="*/ 707136 w 707136"/>
              <a:gd name="connsiteY3" fmla="*/ 512064 h 950976"/>
              <a:gd name="connsiteX4" fmla="*/ 0 w 707136"/>
              <a:gd name="connsiteY4" fmla="*/ 0 h 950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136" h="950976">
                <a:moveTo>
                  <a:pt x="0" y="0"/>
                </a:moveTo>
                <a:lnTo>
                  <a:pt x="0" y="0"/>
                </a:lnTo>
                <a:lnTo>
                  <a:pt x="0" y="950976"/>
                </a:lnTo>
                <a:lnTo>
                  <a:pt x="707136" y="512064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tx2"/>
                </a:solidFill>
              </a:rPr>
              <a:t>Competencia</a:t>
            </a:r>
            <a:r>
              <a:rPr lang="en-US" sz="2400" dirty="0">
                <a:solidFill>
                  <a:schemeClr val="tx2"/>
                </a:solidFill>
              </a:rPr>
              <a:t> perfecta vs. </a:t>
            </a:r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48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48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05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543800" y="3733800"/>
            <a:ext cx="84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4648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077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654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77000" y="575545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989320" y="4467994"/>
            <a:ext cx="11592" cy="174405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48200" y="4453354"/>
            <a:ext cx="1371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Q</a:t>
            </a:r>
            <a:r>
              <a:rPr lang="en-US" sz="1600" baseline="-25000" dirty="0" err="1" smtClean="0"/>
              <a:t>m</a:t>
            </a:r>
            <a:endParaRPr lang="en-US" sz="16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267200" y="4300954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600" baseline="-25000" dirty="0" smtClean="0"/>
              <a:t>m</a:t>
            </a:r>
            <a:endParaRPr lang="en-US" sz="1600" dirty="0"/>
          </a:p>
        </p:txBody>
      </p:sp>
      <p:sp>
        <p:nvSpPr>
          <p:cNvPr id="28" name="Freeform 27"/>
          <p:cNvSpPr/>
          <p:nvPr/>
        </p:nvSpPr>
        <p:spPr>
          <a:xfrm>
            <a:off x="4645152" y="3486912"/>
            <a:ext cx="1341120" cy="987552"/>
          </a:xfrm>
          <a:custGeom>
            <a:avLst/>
            <a:gdLst>
              <a:gd name="connsiteX0" fmla="*/ 0 w 1341120"/>
              <a:gd name="connsiteY0" fmla="*/ 0 h 987552"/>
              <a:gd name="connsiteX1" fmla="*/ 12192 w 1341120"/>
              <a:gd name="connsiteY1" fmla="*/ 987552 h 987552"/>
              <a:gd name="connsiteX2" fmla="*/ 1341120 w 1341120"/>
              <a:gd name="connsiteY2" fmla="*/ 987552 h 987552"/>
              <a:gd name="connsiteX3" fmla="*/ 0 w 1341120"/>
              <a:gd name="connsiteY3" fmla="*/ 0 h 98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120" h="987552">
                <a:moveTo>
                  <a:pt x="0" y="0"/>
                </a:moveTo>
                <a:lnTo>
                  <a:pt x="12192" y="987552"/>
                </a:lnTo>
                <a:lnTo>
                  <a:pt x="1341120" y="987552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800600" y="3962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EC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953000" y="4888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EP</a:t>
            </a:r>
            <a:endParaRPr lang="en-US" b="1" dirty="0"/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6248400" y="4343400"/>
            <a:ext cx="152400" cy="6858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019800" y="3883223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Pérdida</a:t>
            </a:r>
            <a:r>
              <a:rPr lang="en-US" sz="1400" dirty="0" smtClean="0"/>
              <a:t> de </a:t>
            </a:r>
            <a:r>
              <a:rPr lang="en-US" sz="1400" dirty="0" err="1" smtClean="0"/>
              <a:t>bienestar</a:t>
            </a:r>
            <a:endParaRPr lang="en-US" sz="1400" dirty="0"/>
          </a:p>
        </p:txBody>
      </p:sp>
      <p:sp>
        <p:nvSpPr>
          <p:cNvPr id="34" name="Freeform 33"/>
          <p:cNvSpPr/>
          <p:nvPr/>
        </p:nvSpPr>
        <p:spPr>
          <a:xfrm>
            <a:off x="454152" y="3486912"/>
            <a:ext cx="2084832" cy="1560576"/>
          </a:xfrm>
          <a:custGeom>
            <a:avLst/>
            <a:gdLst>
              <a:gd name="connsiteX0" fmla="*/ 0 w 2084832"/>
              <a:gd name="connsiteY0" fmla="*/ 0 h 1560576"/>
              <a:gd name="connsiteX1" fmla="*/ 12192 w 2084832"/>
              <a:gd name="connsiteY1" fmla="*/ 1560576 h 1560576"/>
              <a:gd name="connsiteX2" fmla="*/ 2084832 w 2084832"/>
              <a:gd name="connsiteY2" fmla="*/ 1560576 h 1560576"/>
              <a:gd name="connsiteX3" fmla="*/ 0 w 2084832"/>
              <a:gd name="connsiteY3" fmla="*/ 0 h 156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4832" h="1560576">
                <a:moveTo>
                  <a:pt x="0" y="0"/>
                </a:moveTo>
                <a:lnTo>
                  <a:pt x="12192" y="1560576"/>
                </a:lnTo>
                <a:lnTo>
                  <a:pt x="2084832" y="1560576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457200" y="2700754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57200" y="6205954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114800" y="6248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131840" y="3821668"/>
            <a:ext cx="678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-762000" y="2590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</a:t>
            </a:r>
            <a:r>
              <a:rPr lang="en-US" sz="1600" dirty="0" smtClean="0"/>
              <a:t>$</a:t>
            </a:r>
            <a:endParaRPr lang="en-US" sz="1600" i="1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457200" y="5032474"/>
            <a:ext cx="2093976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557272" y="5023330"/>
            <a:ext cx="0" cy="117957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362200" y="6205954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Q</a:t>
            </a:r>
            <a:r>
              <a:rPr lang="en-US" sz="1600" b="1" baseline="-25000" dirty="0" smtClean="0"/>
              <a:t>PC</a:t>
            </a:r>
            <a:endParaRPr lang="en-US" sz="1600" b="1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76200" y="4800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</a:t>
            </a:r>
            <a:r>
              <a:rPr lang="en-US" sz="1600" b="1" baseline="-25000" dirty="0" smtClean="0"/>
              <a:t>PC</a:t>
            </a:r>
            <a:endParaRPr lang="en-US" sz="1600" b="1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457200" y="346945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886200" y="57554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463896" y="346275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286000" y="5755450"/>
            <a:ext cx="701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7620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EC</a:t>
            </a:r>
            <a:endParaRPr lang="en-US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762000" y="5117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EP</a:t>
            </a:r>
            <a:endParaRPr lang="en-US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1408112" y="226758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Competencia</a:t>
            </a:r>
            <a:r>
              <a:rPr lang="en-US" dirty="0" smtClean="0"/>
              <a:t> Perfecta			</a:t>
            </a:r>
            <a:r>
              <a:rPr lang="en-US" dirty="0" err="1" smtClean="0"/>
              <a:t>Monopolio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377280" y="1700808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solidFill>
                  <a:schemeClr val="tx2"/>
                </a:solidFill>
              </a:rPr>
              <a:t>Por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simplicidad</a:t>
            </a:r>
            <a:r>
              <a:rPr lang="en-US" i="1" dirty="0" smtClean="0">
                <a:solidFill>
                  <a:schemeClr val="tx2"/>
                </a:solidFill>
              </a:rPr>
              <a:t>, </a:t>
            </a:r>
            <a:r>
              <a:rPr lang="en-US" i="1" dirty="0" err="1" smtClean="0">
                <a:solidFill>
                  <a:schemeClr val="tx2"/>
                </a:solidFill>
              </a:rPr>
              <a:t>representamos</a:t>
            </a:r>
            <a:r>
              <a:rPr lang="en-US" i="1" dirty="0" smtClean="0">
                <a:solidFill>
                  <a:schemeClr val="tx2"/>
                </a:solidFill>
              </a:rPr>
              <a:t> el </a:t>
            </a:r>
            <a:r>
              <a:rPr lang="en-US" i="1" dirty="0" err="1" smtClean="0">
                <a:solidFill>
                  <a:schemeClr val="tx2"/>
                </a:solidFill>
              </a:rPr>
              <a:t>CMg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como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una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linea</a:t>
            </a:r>
            <a:r>
              <a:rPr lang="en-US" i="1" dirty="0" smtClean="0">
                <a:solidFill>
                  <a:schemeClr val="tx2"/>
                </a:solidFill>
              </a:rPr>
              <a:t> recta</a:t>
            </a:r>
            <a:endParaRPr lang="en-US" i="1" dirty="0">
              <a:solidFill>
                <a:schemeClr val="tx2"/>
              </a:solidFill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762000" y="4114800"/>
            <a:ext cx="312420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5029200" y="4038600"/>
            <a:ext cx="312420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reeform 64"/>
          <p:cNvSpPr/>
          <p:nvPr/>
        </p:nvSpPr>
        <p:spPr>
          <a:xfrm>
            <a:off x="451104" y="5013176"/>
            <a:ext cx="2072640" cy="1170432"/>
          </a:xfrm>
          <a:custGeom>
            <a:avLst/>
            <a:gdLst>
              <a:gd name="connsiteX0" fmla="*/ 12192 w 2072640"/>
              <a:gd name="connsiteY0" fmla="*/ 12192 h 1170432"/>
              <a:gd name="connsiteX1" fmla="*/ 2072640 w 2072640"/>
              <a:gd name="connsiteY1" fmla="*/ 0 h 1170432"/>
              <a:gd name="connsiteX2" fmla="*/ 316992 w 2072640"/>
              <a:gd name="connsiteY2" fmla="*/ 1170432 h 1170432"/>
              <a:gd name="connsiteX3" fmla="*/ 0 w 2072640"/>
              <a:gd name="connsiteY3" fmla="*/ 1170432 h 1170432"/>
              <a:gd name="connsiteX4" fmla="*/ 12192 w 2072640"/>
              <a:gd name="connsiteY4" fmla="*/ 12192 h 1170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2640" h="1170432">
                <a:moveTo>
                  <a:pt x="12192" y="12192"/>
                </a:moveTo>
                <a:lnTo>
                  <a:pt x="2072640" y="0"/>
                </a:lnTo>
                <a:lnTo>
                  <a:pt x="316992" y="1170432"/>
                </a:lnTo>
                <a:lnTo>
                  <a:pt x="0" y="1170432"/>
                </a:lnTo>
                <a:lnTo>
                  <a:pt x="12192" y="12192"/>
                </a:lnTo>
                <a:close/>
              </a:path>
            </a:pathLst>
          </a:custGeom>
          <a:solidFill>
            <a:srgbClr val="7030A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4644008" y="4462272"/>
            <a:ext cx="1341120" cy="1755648"/>
          </a:xfrm>
          <a:custGeom>
            <a:avLst/>
            <a:gdLst>
              <a:gd name="connsiteX0" fmla="*/ 0 w 1341120"/>
              <a:gd name="connsiteY0" fmla="*/ 0 h 1755648"/>
              <a:gd name="connsiteX1" fmla="*/ 1316736 w 1341120"/>
              <a:gd name="connsiteY1" fmla="*/ 12192 h 1755648"/>
              <a:gd name="connsiteX2" fmla="*/ 1341120 w 1341120"/>
              <a:gd name="connsiteY2" fmla="*/ 999744 h 1755648"/>
              <a:gd name="connsiteX3" fmla="*/ 195072 w 1341120"/>
              <a:gd name="connsiteY3" fmla="*/ 1755648 h 1755648"/>
              <a:gd name="connsiteX4" fmla="*/ 0 w 1341120"/>
              <a:gd name="connsiteY4" fmla="*/ 1755648 h 1755648"/>
              <a:gd name="connsiteX5" fmla="*/ 0 w 1341120"/>
              <a:gd name="connsiteY5" fmla="*/ 0 h 1755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120" h="1755648">
                <a:moveTo>
                  <a:pt x="0" y="0"/>
                </a:moveTo>
                <a:lnTo>
                  <a:pt x="1316736" y="12192"/>
                </a:lnTo>
                <a:lnTo>
                  <a:pt x="1341120" y="999744"/>
                </a:lnTo>
                <a:lnTo>
                  <a:pt x="195072" y="1755648"/>
                </a:lnTo>
                <a:lnTo>
                  <a:pt x="0" y="1755648"/>
                </a:lnTo>
                <a:lnTo>
                  <a:pt x="0" y="0"/>
                </a:lnTo>
                <a:close/>
              </a:path>
            </a:pathLst>
          </a:custGeom>
          <a:solidFill>
            <a:srgbClr val="7030A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3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Box 135"/>
          <p:cNvSpPr txBox="1"/>
          <p:nvPr/>
        </p:nvSpPr>
        <p:spPr>
          <a:xfrm>
            <a:off x="3581400" y="5638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100</a:t>
            </a:r>
            <a:endParaRPr lang="en-US" sz="1400" dirty="0"/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-914400" y="3962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563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2000" y="289560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5955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362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762000" y="26332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</a:t>
            </a:r>
            <a:endParaRPr lang="en-US" sz="1600" dirty="0"/>
          </a:p>
        </p:txBody>
      </p:sp>
      <p:sp>
        <p:nvSpPr>
          <p:cNvPr id="109" name="TextBox 108"/>
          <p:cNvSpPr txBox="1"/>
          <p:nvPr/>
        </p:nvSpPr>
        <p:spPr>
          <a:xfrm>
            <a:off x="1371600" y="30142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1219200" y="5638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20</a:t>
            </a:r>
            <a:endParaRPr lang="en-US" sz="1400" dirty="0"/>
          </a:p>
        </p:txBody>
      </p:sp>
      <p:sp>
        <p:nvSpPr>
          <p:cNvPr id="133" name="TextBox 132"/>
          <p:cNvSpPr txBox="1"/>
          <p:nvPr/>
        </p:nvSpPr>
        <p:spPr>
          <a:xfrm>
            <a:off x="1828800" y="5635823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40</a:t>
            </a:r>
            <a:endParaRPr lang="en-US" sz="1400" dirty="0"/>
          </a:p>
        </p:txBody>
      </p:sp>
      <p:sp>
        <p:nvSpPr>
          <p:cNvPr id="134" name="TextBox 133"/>
          <p:cNvSpPr txBox="1"/>
          <p:nvPr/>
        </p:nvSpPr>
        <p:spPr>
          <a:xfrm>
            <a:off x="2438400" y="5638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60</a:t>
            </a:r>
            <a:endParaRPr lang="en-US" sz="1400" dirty="0"/>
          </a:p>
        </p:txBody>
      </p:sp>
      <p:sp>
        <p:nvSpPr>
          <p:cNvPr id="135" name="TextBox 134"/>
          <p:cNvSpPr txBox="1"/>
          <p:nvPr/>
        </p:nvSpPr>
        <p:spPr>
          <a:xfrm>
            <a:off x="3048000" y="5638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80</a:t>
            </a:r>
            <a:endParaRPr lang="en-US" sz="1400" dirty="0"/>
          </a:p>
        </p:txBody>
      </p:sp>
      <p:sp>
        <p:nvSpPr>
          <p:cNvPr id="137" name="TextBox 136"/>
          <p:cNvSpPr txBox="1"/>
          <p:nvPr/>
        </p:nvSpPr>
        <p:spPr>
          <a:xfrm>
            <a:off x="4191000" y="5638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120</a:t>
            </a:r>
            <a:endParaRPr lang="en-US" sz="1400" dirty="0"/>
          </a:p>
        </p:txBody>
      </p:sp>
      <p:sp>
        <p:nvSpPr>
          <p:cNvPr id="138" name="TextBox 137"/>
          <p:cNvSpPr txBox="1"/>
          <p:nvPr/>
        </p:nvSpPr>
        <p:spPr>
          <a:xfrm>
            <a:off x="381000" y="50292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20</a:t>
            </a:r>
            <a:endParaRPr lang="en-US" sz="1400" dirty="0"/>
          </a:p>
        </p:txBody>
      </p:sp>
      <p:sp>
        <p:nvSpPr>
          <p:cNvPr id="139" name="TextBox 138"/>
          <p:cNvSpPr txBox="1"/>
          <p:nvPr/>
        </p:nvSpPr>
        <p:spPr>
          <a:xfrm>
            <a:off x="381000" y="45720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40</a:t>
            </a:r>
            <a:endParaRPr lang="en-US" sz="1400" dirty="0"/>
          </a:p>
        </p:txBody>
      </p:sp>
      <p:sp>
        <p:nvSpPr>
          <p:cNvPr id="140" name="TextBox 139"/>
          <p:cNvSpPr txBox="1"/>
          <p:nvPr/>
        </p:nvSpPr>
        <p:spPr>
          <a:xfrm>
            <a:off x="381000" y="4114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60</a:t>
            </a:r>
            <a:endParaRPr lang="en-US" sz="1400" dirty="0"/>
          </a:p>
        </p:txBody>
      </p:sp>
      <p:sp>
        <p:nvSpPr>
          <p:cNvPr id="141" name="TextBox 140"/>
          <p:cNvSpPr txBox="1"/>
          <p:nvPr/>
        </p:nvSpPr>
        <p:spPr>
          <a:xfrm>
            <a:off x="381000" y="36576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80</a:t>
            </a:r>
            <a:endParaRPr lang="en-US" sz="1400" dirty="0"/>
          </a:p>
        </p:txBody>
      </p:sp>
      <p:sp>
        <p:nvSpPr>
          <p:cNvPr id="142" name="TextBox 141"/>
          <p:cNvSpPr txBox="1"/>
          <p:nvPr/>
        </p:nvSpPr>
        <p:spPr>
          <a:xfrm>
            <a:off x="304800" y="32004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100</a:t>
            </a:r>
            <a:endParaRPr lang="en-US" sz="1400" dirty="0"/>
          </a:p>
        </p:txBody>
      </p:sp>
      <p:sp>
        <p:nvSpPr>
          <p:cNvPr id="143" name="TextBox 142"/>
          <p:cNvSpPr txBox="1"/>
          <p:nvPr/>
        </p:nvSpPr>
        <p:spPr>
          <a:xfrm>
            <a:off x="304800" y="27432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120</a:t>
            </a:r>
            <a:endParaRPr lang="en-US" sz="1400" dirty="0"/>
          </a:p>
        </p:txBody>
      </p:sp>
      <p:sp>
        <p:nvSpPr>
          <p:cNvPr id="144" name="Oval 143"/>
          <p:cNvSpPr/>
          <p:nvPr/>
        </p:nvSpPr>
        <p:spPr>
          <a:xfrm>
            <a:off x="2569464" y="4242816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3182112" y="4709160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3785616" y="5157216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/>
          <p:nvPr/>
        </p:nvSpPr>
        <p:spPr>
          <a:xfrm>
            <a:off x="1344168" y="3328416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1956816" y="3785616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/>
          <p:cNvSpPr txBox="1"/>
          <p:nvPr/>
        </p:nvSpPr>
        <p:spPr>
          <a:xfrm>
            <a:off x="1981200" y="34714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</a:t>
            </a:r>
            <a:endParaRPr lang="en-US" sz="1600" dirty="0"/>
          </a:p>
        </p:txBody>
      </p:sp>
      <p:sp>
        <p:nvSpPr>
          <p:cNvPr id="150" name="TextBox 149"/>
          <p:cNvSpPr txBox="1"/>
          <p:nvPr/>
        </p:nvSpPr>
        <p:spPr>
          <a:xfrm>
            <a:off x="2590800" y="39286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K</a:t>
            </a:r>
            <a:endParaRPr lang="en-US" sz="1600" dirty="0"/>
          </a:p>
        </p:txBody>
      </p:sp>
      <p:sp>
        <p:nvSpPr>
          <p:cNvPr id="151" name="TextBox 150"/>
          <p:cNvSpPr txBox="1"/>
          <p:nvPr/>
        </p:nvSpPr>
        <p:spPr>
          <a:xfrm>
            <a:off x="3200400" y="43858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J</a:t>
            </a:r>
            <a:endParaRPr lang="en-US" sz="1600" dirty="0"/>
          </a:p>
        </p:txBody>
      </p:sp>
      <p:sp>
        <p:nvSpPr>
          <p:cNvPr id="152" name="TextBox 151"/>
          <p:cNvSpPr txBox="1"/>
          <p:nvPr/>
        </p:nvSpPr>
        <p:spPr>
          <a:xfrm>
            <a:off x="3810000" y="48430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</a:t>
            </a:r>
            <a:endParaRPr lang="en-US" sz="1600" dirty="0"/>
          </a:p>
        </p:txBody>
      </p:sp>
      <p:sp>
        <p:nvSpPr>
          <p:cNvPr id="153" name="TextBox 152"/>
          <p:cNvSpPr txBox="1"/>
          <p:nvPr/>
        </p:nvSpPr>
        <p:spPr>
          <a:xfrm>
            <a:off x="4419600" y="5334000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</a:t>
            </a:r>
            <a:endParaRPr lang="en-US" sz="1600" dirty="0"/>
          </a:p>
        </p:txBody>
      </p:sp>
      <p:sp>
        <p:nvSpPr>
          <p:cNvPr id="155" name="Oval 154"/>
          <p:cNvSpPr/>
          <p:nvPr/>
        </p:nvSpPr>
        <p:spPr>
          <a:xfrm>
            <a:off x="4373880" y="5614416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/>
          <p:cNvSpPr/>
          <p:nvPr/>
        </p:nvSpPr>
        <p:spPr>
          <a:xfrm>
            <a:off x="762000" y="2849880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5105400" y="3198674"/>
            <a:ext cx="3429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</a:rPr>
              <a:t>Ingreso</a:t>
            </a:r>
            <a:r>
              <a:rPr lang="en-US" dirty="0" smtClean="0">
                <a:solidFill>
                  <a:schemeClr val="tx2"/>
                </a:solidFill>
              </a:rPr>
              <a:t>= P × Q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err="1" smtClean="0">
                <a:solidFill>
                  <a:schemeClr val="tx2"/>
                </a:solidFill>
              </a:rPr>
              <a:t>Por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ejemplo</a:t>
            </a:r>
            <a:r>
              <a:rPr lang="en-US" dirty="0" smtClean="0">
                <a:solidFill>
                  <a:schemeClr val="tx2"/>
                </a:solidFill>
              </a:rPr>
              <a:t>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Si P=100, Q=20</a:t>
            </a:r>
          </a:p>
          <a:p>
            <a:r>
              <a:rPr lang="en-US" dirty="0" err="1" smtClean="0">
                <a:solidFill>
                  <a:schemeClr val="tx2"/>
                </a:solidFill>
              </a:rPr>
              <a:t>Ingreso</a:t>
            </a:r>
            <a:r>
              <a:rPr lang="en-US" dirty="0" smtClean="0">
                <a:solidFill>
                  <a:schemeClr val="tx2"/>
                </a:solidFill>
              </a:rPr>
              <a:t> total = 2000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62000" y="3352800"/>
            <a:ext cx="609600" cy="2286000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5105400" y="1600200"/>
            <a:ext cx="3429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/>
              <a:t>S</a:t>
            </a:r>
            <a:r>
              <a:rPr lang="en-US" dirty="0" err="1" smtClean="0"/>
              <a:t>egún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movemos</a:t>
            </a:r>
            <a:r>
              <a:rPr lang="en-US" dirty="0" smtClean="0"/>
              <a:t> a lo largo de la </a:t>
            </a:r>
            <a:r>
              <a:rPr lang="en-US" dirty="0" err="1" smtClean="0"/>
              <a:t>curva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r>
              <a:rPr lang="en-US" dirty="0" smtClean="0"/>
              <a:t>, el </a:t>
            </a:r>
            <a:r>
              <a:rPr lang="en-US" dirty="0" err="1" smtClean="0"/>
              <a:t>ingreso</a:t>
            </a:r>
            <a:r>
              <a:rPr lang="en-US" dirty="0" smtClean="0"/>
              <a:t> </a:t>
            </a:r>
            <a:r>
              <a:rPr lang="en-US" dirty="0" err="1" smtClean="0"/>
              <a:t>obtenido</a:t>
            </a:r>
            <a:r>
              <a:rPr lang="en-US" dirty="0" smtClean="0"/>
              <a:t> cambia</a:t>
            </a:r>
            <a:r>
              <a:rPr lang="en-US" dirty="0"/>
              <a:t>.</a:t>
            </a:r>
            <a:endParaRPr lang="en-US" b="1" dirty="0" smtClean="0">
              <a:solidFill>
                <a:schemeClr val="tx2"/>
              </a:solidFill>
            </a:endParaRPr>
          </a:p>
          <a:p>
            <a:endParaRPr lang="en-US" b="1" dirty="0" smtClean="0">
              <a:solidFill>
                <a:schemeClr val="tx2"/>
              </a:solidFill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990600"/>
          </a:xfrm>
        </p:spPr>
        <p:txBody>
          <a:bodyPr/>
          <a:lstStyle/>
          <a:p>
            <a:r>
              <a:rPr lang="en-US" dirty="0" err="1" smtClean="0"/>
              <a:t>Monopolios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Box 135"/>
          <p:cNvSpPr txBox="1"/>
          <p:nvPr/>
        </p:nvSpPr>
        <p:spPr>
          <a:xfrm>
            <a:off x="3581400" y="5638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100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388268" y="297238"/>
            <a:ext cx="8215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tx2"/>
                </a:solidFill>
              </a:rPr>
              <a:t>Monopolios</a:t>
            </a:r>
            <a:endParaRPr lang="en-US" sz="3200" dirty="0" smtClean="0">
              <a:solidFill>
                <a:schemeClr val="tx2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-914400" y="3962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563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2000" y="289560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5955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362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762000" y="26332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</a:t>
            </a:r>
            <a:endParaRPr lang="en-US" sz="1600" dirty="0"/>
          </a:p>
        </p:txBody>
      </p:sp>
      <p:sp>
        <p:nvSpPr>
          <p:cNvPr id="109" name="TextBox 108"/>
          <p:cNvSpPr txBox="1"/>
          <p:nvPr/>
        </p:nvSpPr>
        <p:spPr>
          <a:xfrm>
            <a:off x="1371600" y="30142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1219200" y="5638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20</a:t>
            </a:r>
            <a:endParaRPr lang="en-US" sz="1400" dirty="0"/>
          </a:p>
        </p:txBody>
      </p:sp>
      <p:sp>
        <p:nvSpPr>
          <p:cNvPr id="133" name="TextBox 132"/>
          <p:cNvSpPr txBox="1"/>
          <p:nvPr/>
        </p:nvSpPr>
        <p:spPr>
          <a:xfrm>
            <a:off x="1828800" y="5635823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40</a:t>
            </a:r>
            <a:endParaRPr lang="en-US" sz="1400" dirty="0"/>
          </a:p>
        </p:txBody>
      </p:sp>
      <p:sp>
        <p:nvSpPr>
          <p:cNvPr id="134" name="TextBox 133"/>
          <p:cNvSpPr txBox="1"/>
          <p:nvPr/>
        </p:nvSpPr>
        <p:spPr>
          <a:xfrm>
            <a:off x="2438400" y="5638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60</a:t>
            </a:r>
            <a:endParaRPr lang="en-US" sz="1400" dirty="0"/>
          </a:p>
        </p:txBody>
      </p:sp>
      <p:sp>
        <p:nvSpPr>
          <p:cNvPr id="135" name="TextBox 134"/>
          <p:cNvSpPr txBox="1"/>
          <p:nvPr/>
        </p:nvSpPr>
        <p:spPr>
          <a:xfrm>
            <a:off x="3048000" y="5638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80</a:t>
            </a:r>
            <a:endParaRPr lang="en-US" sz="1400" dirty="0"/>
          </a:p>
        </p:txBody>
      </p:sp>
      <p:sp>
        <p:nvSpPr>
          <p:cNvPr id="137" name="TextBox 136"/>
          <p:cNvSpPr txBox="1"/>
          <p:nvPr/>
        </p:nvSpPr>
        <p:spPr>
          <a:xfrm>
            <a:off x="4191000" y="5638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120</a:t>
            </a:r>
            <a:endParaRPr lang="en-US" sz="1400" dirty="0"/>
          </a:p>
        </p:txBody>
      </p:sp>
      <p:sp>
        <p:nvSpPr>
          <p:cNvPr id="138" name="TextBox 137"/>
          <p:cNvSpPr txBox="1"/>
          <p:nvPr/>
        </p:nvSpPr>
        <p:spPr>
          <a:xfrm>
            <a:off x="381000" y="50292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20</a:t>
            </a:r>
            <a:endParaRPr lang="en-US" sz="1400" dirty="0"/>
          </a:p>
        </p:txBody>
      </p:sp>
      <p:sp>
        <p:nvSpPr>
          <p:cNvPr id="139" name="TextBox 138"/>
          <p:cNvSpPr txBox="1"/>
          <p:nvPr/>
        </p:nvSpPr>
        <p:spPr>
          <a:xfrm>
            <a:off x="381000" y="45720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40</a:t>
            </a:r>
            <a:endParaRPr lang="en-US" sz="1400" dirty="0"/>
          </a:p>
        </p:txBody>
      </p:sp>
      <p:sp>
        <p:nvSpPr>
          <p:cNvPr id="140" name="TextBox 139"/>
          <p:cNvSpPr txBox="1"/>
          <p:nvPr/>
        </p:nvSpPr>
        <p:spPr>
          <a:xfrm>
            <a:off x="381000" y="4114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60</a:t>
            </a:r>
            <a:endParaRPr lang="en-US" sz="1400" dirty="0"/>
          </a:p>
        </p:txBody>
      </p:sp>
      <p:sp>
        <p:nvSpPr>
          <p:cNvPr id="141" name="TextBox 140"/>
          <p:cNvSpPr txBox="1"/>
          <p:nvPr/>
        </p:nvSpPr>
        <p:spPr>
          <a:xfrm>
            <a:off x="381000" y="36576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80</a:t>
            </a:r>
            <a:endParaRPr lang="en-US" sz="1400" dirty="0"/>
          </a:p>
        </p:txBody>
      </p:sp>
      <p:sp>
        <p:nvSpPr>
          <p:cNvPr id="142" name="TextBox 141"/>
          <p:cNvSpPr txBox="1"/>
          <p:nvPr/>
        </p:nvSpPr>
        <p:spPr>
          <a:xfrm>
            <a:off x="304800" y="32004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100</a:t>
            </a:r>
            <a:endParaRPr lang="en-US" sz="1400" dirty="0"/>
          </a:p>
        </p:txBody>
      </p:sp>
      <p:sp>
        <p:nvSpPr>
          <p:cNvPr id="143" name="TextBox 142"/>
          <p:cNvSpPr txBox="1"/>
          <p:nvPr/>
        </p:nvSpPr>
        <p:spPr>
          <a:xfrm>
            <a:off x="304800" y="27432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120</a:t>
            </a:r>
            <a:endParaRPr lang="en-US" sz="1400" dirty="0"/>
          </a:p>
        </p:txBody>
      </p:sp>
      <p:sp>
        <p:nvSpPr>
          <p:cNvPr id="144" name="Oval 143"/>
          <p:cNvSpPr/>
          <p:nvPr/>
        </p:nvSpPr>
        <p:spPr>
          <a:xfrm>
            <a:off x="2569464" y="4242816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3182112" y="4709160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3785616" y="5157216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/>
          <p:nvPr/>
        </p:nvSpPr>
        <p:spPr>
          <a:xfrm>
            <a:off x="1344168" y="3328416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1956816" y="3785616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/>
          <p:cNvSpPr txBox="1"/>
          <p:nvPr/>
        </p:nvSpPr>
        <p:spPr>
          <a:xfrm>
            <a:off x="1981200" y="34714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</a:t>
            </a:r>
            <a:endParaRPr lang="en-US" sz="1600" dirty="0"/>
          </a:p>
        </p:txBody>
      </p:sp>
      <p:sp>
        <p:nvSpPr>
          <p:cNvPr id="150" name="TextBox 149"/>
          <p:cNvSpPr txBox="1"/>
          <p:nvPr/>
        </p:nvSpPr>
        <p:spPr>
          <a:xfrm>
            <a:off x="2590800" y="39286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K</a:t>
            </a:r>
            <a:endParaRPr lang="en-US" sz="1600" dirty="0"/>
          </a:p>
        </p:txBody>
      </p:sp>
      <p:sp>
        <p:nvSpPr>
          <p:cNvPr id="151" name="TextBox 150"/>
          <p:cNvSpPr txBox="1"/>
          <p:nvPr/>
        </p:nvSpPr>
        <p:spPr>
          <a:xfrm>
            <a:off x="3200400" y="43858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J</a:t>
            </a:r>
            <a:endParaRPr lang="en-US" sz="1600" dirty="0"/>
          </a:p>
        </p:txBody>
      </p:sp>
      <p:sp>
        <p:nvSpPr>
          <p:cNvPr id="152" name="TextBox 151"/>
          <p:cNvSpPr txBox="1"/>
          <p:nvPr/>
        </p:nvSpPr>
        <p:spPr>
          <a:xfrm>
            <a:off x="3810000" y="4843046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</a:t>
            </a:r>
            <a:endParaRPr lang="en-US" sz="1600" dirty="0"/>
          </a:p>
        </p:txBody>
      </p:sp>
      <p:sp>
        <p:nvSpPr>
          <p:cNvPr id="153" name="TextBox 152"/>
          <p:cNvSpPr txBox="1"/>
          <p:nvPr/>
        </p:nvSpPr>
        <p:spPr>
          <a:xfrm>
            <a:off x="4419600" y="5334000"/>
            <a:ext cx="22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</a:t>
            </a:r>
            <a:endParaRPr lang="en-US" sz="1600" dirty="0"/>
          </a:p>
        </p:txBody>
      </p:sp>
      <p:sp>
        <p:nvSpPr>
          <p:cNvPr id="155" name="Oval 154"/>
          <p:cNvSpPr/>
          <p:nvPr/>
        </p:nvSpPr>
        <p:spPr>
          <a:xfrm>
            <a:off x="4373880" y="5614416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/>
          <p:cNvSpPr/>
          <p:nvPr/>
        </p:nvSpPr>
        <p:spPr>
          <a:xfrm>
            <a:off x="762000" y="2849880"/>
            <a:ext cx="45720" cy="4572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5105400" y="2852936"/>
            <a:ext cx="342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Si </a:t>
            </a:r>
            <a:r>
              <a:rPr lang="en-US" dirty="0" err="1" smtClean="0">
                <a:solidFill>
                  <a:schemeClr val="tx2"/>
                </a:solidFill>
              </a:rPr>
              <a:t>ahora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nos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movemos</a:t>
            </a:r>
            <a:r>
              <a:rPr lang="en-US" dirty="0" smtClean="0">
                <a:solidFill>
                  <a:schemeClr val="tx2"/>
                </a:solidFill>
              </a:rPr>
              <a:t> al </a:t>
            </a:r>
            <a:r>
              <a:rPr lang="en-US" dirty="0" err="1" smtClean="0">
                <a:solidFill>
                  <a:schemeClr val="tx2"/>
                </a:solidFill>
              </a:rPr>
              <a:t>punto</a:t>
            </a:r>
            <a:r>
              <a:rPr lang="en-US" dirty="0" smtClean="0">
                <a:solidFill>
                  <a:schemeClr val="tx2"/>
                </a:solidFill>
              </a:rPr>
              <a:t> F: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P=80, Q=40</a:t>
            </a:r>
          </a:p>
          <a:p>
            <a:r>
              <a:rPr lang="en-US" dirty="0" err="1" smtClean="0">
                <a:solidFill>
                  <a:schemeClr val="tx2"/>
                </a:solidFill>
              </a:rPr>
              <a:t>Ingreso</a:t>
            </a:r>
            <a:r>
              <a:rPr lang="en-US" dirty="0" smtClean="0">
                <a:solidFill>
                  <a:schemeClr val="tx2"/>
                </a:solidFill>
              </a:rPr>
              <a:t> total = 3200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err="1" smtClean="0">
                <a:solidFill>
                  <a:schemeClr val="tx2"/>
                </a:solidFill>
              </a:rPr>
              <a:t>Es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decir</a:t>
            </a:r>
            <a:r>
              <a:rPr lang="en-US" dirty="0" smtClean="0">
                <a:solidFill>
                  <a:schemeClr val="tx2"/>
                </a:solidFill>
              </a:rPr>
              <a:t> el </a:t>
            </a:r>
            <a:r>
              <a:rPr lang="en-US" dirty="0" err="1" smtClean="0">
                <a:solidFill>
                  <a:schemeClr val="tx2"/>
                </a:solidFill>
              </a:rPr>
              <a:t>ingreso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aumenta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al </a:t>
            </a:r>
            <a:r>
              <a:rPr lang="en-US" dirty="0" err="1" smtClean="0">
                <a:solidFill>
                  <a:schemeClr val="tx2"/>
                </a:solidFill>
              </a:rPr>
              <a:t>pasar</a:t>
            </a:r>
            <a:r>
              <a:rPr lang="en-US" dirty="0" smtClean="0">
                <a:solidFill>
                  <a:schemeClr val="tx2"/>
                </a:solidFill>
              </a:rPr>
              <a:t> del </a:t>
            </a:r>
            <a:r>
              <a:rPr lang="en-US" dirty="0" err="1" smtClean="0">
                <a:solidFill>
                  <a:schemeClr val="tx2"/>
                </a:solidFill>
              </a:rPr>
              <a:t>punto</a:t>
            </a:r>
            <a:r>
              <a:rPr lang="en-US" dirty="0" smtClean="0">
                <a:solidFill>
                  <a:schemeClr val="tx2"/>
                </a:solidFill>
              </a:rPr>
              <a:t> E al </a:t>
            </a:r>
            <a:r>
              <a:rPr lang="en-US" dirty="0" err="1" smtClean="0">
                <a:solidFill>
                  <a:schemeClr val="tx2"/>
                </a:solidFill>
              </a:rPr>
              <a:t>punto</a:t>
            </a:r>
            <a:r>
              <a:rPr lang="en-US" dirty="0" smtClean="0">
                <a:solidFill>
                  <a:schemeClr val="tx2"/>
                </a:solidFill>
              </a:rPr>
              <a:t> F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62000" y="3352800"/>
            <a:ext cx="609600" cy="2286000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62000" y="3810000"/>
            <a:ext cx="1219200" cy="1828800"/>
          </a:xfrm>
          <a:prstGeom prst="rect">
            <a:avLst/>
          </a:prstGeom>
          <a:solidFill>
            <a:schemeClr val="accent3">
              <a:lumMod val="75000"/>
              <a:alpha val="3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9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Monopolios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-914400" y="3962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563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2000" y="289560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5955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362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768696" y="288890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908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MR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555304" y="16288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odemos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visualmente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con el </a:t>
            </a:r>
            <a:r>
              <a:rPr lang="en-US" dirty="0" err="1" smtClean="0"/>
              <a:t>ingreso</a:t>
            </a:r>
            <a:r>
              <a:rPr lang="en-US" dirty="0"/>
              <a:t> </a:t>
            </a:r>
            <a:r>
              <a:rPr lang="en-US" dirty="0" smtClean="0"/>
              <a:t>al </a:t>
            </a:r>
            <a:r>
              <a:rPr lang="en-US" dirty="0" err="1" smtClean="0"/>
              <a:t>movernos</a:t>
            </a:r>
            <a:r>
              <a:rPr lang="en-US" dirty="0" smtClean="0"/>
              <a:t> a lo largo de la </a:t>
            </a:r>
            <a:r>
              <a:rPr lang="en-US" dirty="0" err="1" smtClean="0"/>
              <a:t>curva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r>
              <a:rPr lang="en-US" dirty="0" smtClean="0"/>
              <a:t>.</a:t>
            </a:r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1910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038600" y="4170566"/>
            <a:ext cx="4800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i="1" dirty="0" smtClean="0">
                <a:solidFill>
                  <a:schemeClr val="tx2"/>
                </a:solidFill>
              </a:rPr>
              <a:t>Al principio el </a:t>
            </a:r>
            <a:r>
              <a:rPr lang="en-US" sz="1600" i="1" dirty="0" err="1" smtClean="0">
                <a:solidFill>
                  <a:schemeClr val="tx2"/>
                </a:solidFill>
              </a:rPr>
              <a:t>Ingreso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aumenta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conforme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aumenta</a:t>
            </a:r>
            <a:r>
              <a:rPr lang="en-US" sz="1600" i="1" dirty="0" smtClean="0">
                <a:solidFill>
                  <a:schemeClr val="tx2"/>
                </a:solidFill>
              </a:rPr>
              <a:t> la </a:t>
            </a:r>
            <a:r>
              <a:rPr lang="en-US" sz="1600" i="1" dirty="0" err="1" smtClean="0">
                <a:solidFill>
                  <a:schemeClr val="tx2"/>
                </a:solidFill>
              </a:rPr>
              <a:t>cantidad</a:t>
            </a:r>
            <a:endParaRPr lang="en-US" sz="1600" i="1" dirty="0" smtClean="0">
              <a:solidFill>
                <a:schemeClr val="tx2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62000" y="3200400"/>
            <a:ext cx="381000" cy="2438400"/>
          </a:xfrm>
          <a:prstGeom prst="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2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Monopoly</a:t>
            </a: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-914400" y="3962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563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2000" y="289560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5955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362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768696" y="288890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90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1910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2000" y="3352800"/>
            <a:ext cx="609600" cy="2286000"/>
          </a:xfrm>
          <a:prstGeom prst="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Rectángulo"/>
          <p:cNvSpPr/>
          <p:nvPr/>
        </p:nvSpPr>
        <p:spPr>
          <a:xfrm>
            <a:off x="3888432" y="357475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i="1" dirty="0">
                <a:solidFill>
                  <a:schemeClr val="tx2"/>
                </a:solidFill>
              </a:rPr>
              <a:t>Al principio el </a:t>
            </a:r>
            <a:r>
              <a:rPr lang="en-US" i="1" dirty="0" err="1">
                <a:solidFill>
                  <a:schemeClr val="tx2"/>
                </a:solidFill>
              </a:rPr>
              <a:t>Ingreso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aumenta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conforme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aumenta</a:t>
            </a:r>
            <a:r>
              <a:rPr lang="en-US" i="1" dirty="0">
                <a:solidFill>
                  <a:schemeClr val="tx2"/>
                </a:solidFill>
              </a:rPr>
              <a:t> la </a:t>
            </a:r>
            <a:r>
              <a:rPr lang="en-US" i="1" dirty="0" err="1">
                <a:solidFill>
                  <a:schemeClr val="tx2"/>
                </a:solidFill>
              </a:rPr>
              <a:t>cantidad</a:t>
            </a:r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00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Monopoly</a:t>
            </a: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-914400" y="3962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563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2000" y="289560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5955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362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768696" y="288890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90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1910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2000" y="3657600"/>
            <a:ext cx="990600" cy="1981200"/>
          </a:xfrm>
          <a:prstGeom prst="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79912" y="2780928"/>
            <a:ext cx="4800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i="1" dirty="0" smtClean="0">
                <a:solidFill>
                  <a:schemeClr val="tx2"/>
                </a:solidFill>
              </a:rPr>
              <a:t>Pero </a:t>
            </a:r>
            <a:r>
              <a:rPr lang="en-US" sz="1600" i="1" dirty="0" err="1">
                <a:solidFill>
                  <a:schemeClr val="tx2"/>
                </a:solidFill>
              </a:rPr>
              <a:t>cada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vez</a:t>
            </a:r>
            <a:r>
              <a:rPr lang="en-US" sz="1600" i="1" dirty="0">
                <a:solidFill>
                  <a:schemeClr val="tx2"/>
                </a:solidFill>
              </a:rPr>
              <a:t> el </a:t>
            </a:r>
            <a:r>
              <a:rPr lang="en-US" sz="1600" i="1" dirty="0" err="1">
                <a:solidFill>
                  <a:schemeClr val="tx2"/>
                </a:solidFill>
              </a:rPr>
              <a:t>aumento</a:t>
            </a:r>
            <a:r>
              <a:rPr lang="en-US" sz="1600" i="1" dirty="0">
                <a:solidFill>
                  <a:schemeClr val="tx2"/>
                </a:solidFill>
              </a:rPr>
              <a:t> del </a:t>
            </a:r>
            <a:r>
              <a:rPr lang="en-US" sz="1600" i="1" dirty="0" err="1">
                <a:solidFill>
                  <a:schemeClr val="tx2"/>
                </a:solidFill>
              </a:rPr>
              <a:t>ingreso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es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menor</a:t>
            </a:r>
            <a:r>
              <a:rPr lang="en-US" sz="1600" i="1" dirty="0">
                <a:solidFill>
                  <a:schemeClr val="tx2"/>
                </a:solidFill>
              </a:rPr>
              <a:t>, hasta que </a:t>
            </a:r>
            <a:r>
              <a:rPr lang="en-US" sz="1600" i="1" dirty="0" err="1">
                <a:solidFill>
                  <a:schemeClr val="tx2"/>
                </a:solidFill>
              </a:rPr>
              <a:t>llega</a:t>
            </a:r>
            <a:r>
              <a:rPr lang="en-US" sz="1600" i="1" dirty="0">
                <a:solidFill>
                  <a:schemeClr val="tx2"/>
                </a:solidFill>
              </a:rPr>
              <a:t> un </a:t>
            </a:r>
            <a:r>
              <a:rPr lang="en-US" sz="1600" i="1" dirty="0" err="1">
                <a:solidFill>
                  <a:schemeClr val="tx2"/>
                </a:solidFill>
              </a:rPr>
              <a:t>momento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en</a:t>
            </a:r>
            <a:r>
              <a:rPr lang="en-US" sz="1600" i="1" dirty="0">
                <a:solidFill>
                  <a:schemeClr val="tx2"/>
                </a:solidFill>
              </a:rPr>
              <a:t> el que el </a:t>
            </a:r>
            <a:r>
              <a:rPr lang="en-US" sz="1600" i="1" dirty="0" err="1">
                <a:solidFill>
                  <a:schemeClr val="tx2"/>
                </a:solidFill>
              </a:rPr>
              <a:t>Img</a:t>
            </a:r>
            <a:r>
              <a:rPr lang="en-US" sz="1600" i="1" dirty="0">
                <a:solidFill>
                  <a:schemeClr val="tx2"/>
                </a:solidFill>
              </a:rPr>
              <a:t>=0</a:t>
            </a:r>
          </a:p>
          <a:p>
            <a:pPr>
              <a:buFont typeface="Arial" pitchFamily="34" charset="0"/>
              <a:buChar char="•"/>
            </a:pPr>
            <a:r>
              <a:rPr lang="en-US" sz="1600" i="1" dirty="0" err="1">
                <a:solidFill>
                  <a:schemeClr val="tx2"/>
                </a:solidFill>
              </a:rPr>
              <a:t>Esto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significa</a:t>
            </a:r>
            <a:r>
              <a:rPr lang="en-US" sz="1600" i="1" dirty="0">
                <a:solidFill>
                  <a:schemeClr val="tx2"/>
                </a:solidFill>
              </a:rPr>
              <a:t> que el </a:t>
            </a:r>
            <a:r>
              <a:rPr lang="en-US" sz="1600" i="1" dirty="0" err="1">
                <a:solidFill>
                  <a:schemeClr val="tx2"/>
                </a:solidFill>
              </a:rPr>
              <a:t>IMg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es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decreciente</a:t>
            </a:r>
            <a:endParaRPr lang="en-US" sz="16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51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Monopolio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-914400" y="3962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563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2000" y="289560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5955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362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768696" y="288890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90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828800" y="12954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1910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2000" y="3962400"/>
            <a:ext cx="1371600" cy="1676400"/>
          </a:xfrm>
          <a:prstGeom prst="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8600" y="3810000"/>
            <a:ext cx="4800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i="1" dirty="0">
                <a:solidFill>
                  <a:schemeClr val="tx2"/>
                </a:solidFill>
              </a:rPr>
              <a:t>Al principio el </a:t>
            </a:r>
            <a:r>
              <a:rPr lang="en-US" sz="1600" i="1" dirty="0" err="1">
                <a:solidFill>
                  <a:schemeClr val="tx2"/>
                </a:solidFill>
              </a:rPr>
              <a:t>Ingreso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aumenta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conforme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aumenta</a:t>
            </a:r>
            <a:r>
              <a:rPr lang="en-US" sz="1600" i="1" dirty="0">
                <a:solidFill>
                  <a:schemeClr val="tx2"/>
                </a:solidFill>
              </a:rPr>
              <a:t> la </a:t>
            </a:r>
            <a:r>
              <a:rPr lang="en-US" sz="1600" i="1" dirty="0" err="1">
                <a:solidFill>
                  <a:schemeClr val="tx2"/>
                </a:solidFill>
              </a:rPr>
              <a:t>cantidad</a:t>
            </a:r>
            <a:endParaRPr lang="en-US" sz="1600" i="1" dirty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600" i="1" dirty="0" smtClean="0">
                <a:solidFill>
                  <a:schemeClr val="tx2"/>
                </a:solidFill>
              </a:rPr>
              <a:t> Pero </a:t>
            </a:r>
            <a:r>
              <a:rPr lang="en-US" sz="1600" i="1" dirty="0" err="1" smtClean="0">
                <a:solidFill>
                  <a:schemeClr val="tx2"/>
                </a:solidFill>
              </a:rPr>
              <a:t>cada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vez</a:t>
            </a:r>
            <a:r>
              <a:rPr lang="en-US" sz="1600" i="1" dirty="0" smtClean="0">
                <a:solidFill>
                  <a:schemeClr val="tx2"/>
                </a:solidFill>
              </a:rPr>
              <a:t> el </a:t>
            </a:r>
            <a:r>
              <a:rPr lang="en-US" sz="1600" i="1" dirty="0" err="1" smtClean="0">
                <a:solidFill>
                  <a:schemeClr val="tx2"/>
                </a:solidFill>
              </a:rPr>
              <a:t>aumento</a:t>
            </a:r>
            <a:r>
              <a:rPr lang="en-US" sz="1600" i="1" dirty="0" smtClean="0">
                <a:solidFill>
                  <a:schemeClr val="tx2"/>
                </a:solidFill>
              </a:rPr>
              <a:t> del </a:t>
            </a:r>
            <a:r>
              <a:rPr lang="en-US" sz="1600" i="1" dirty="0" err="1" smtClean="0">
                <a:solidFill>
                  <a:schemeClr val="tx2"/>
                </a:solidFill>
              </a:rPr>
              <a:t>ingreso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es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menor</a:t>
            </a:r>
            <a:r>
              <a:rPr lang="en-US" sz="1600" i="1" dirty="0" smtClean="0">
                <a:solidFill>
                  <a:schemeClr val="tx2"/>
                </a:solidFill>
              </a:rPr>
              <a:t>, hasta que </a:t>
            </a:r>
            <a:r>
              <a:rPr lang="en-US" sz="1600" i="1" dirty="0" err="1" smtClean="0">
                <a:solidFill>
                  <a:schemeClr val="tx2"/>
                </a:solidFill>
              </a:rPr>
              <a:t>llega</a:t>
            </a:r>
            <a:r>
              <a:rPr lang="en-US" sz="1600" i="1" dirty="0" smtClean="0">
                <a:solidFill>
                  <a:schemeClr val="tx2"/>
                </a:solidFill>
              </a:rPr>
              <a:t> un </a:t>
            </a:r>
            <a:r>
              <a:rPr lang="en-US" sz="1600" i="1" dirty="0" err="1" smtClean="0">
                <a:solidFill>
                  <a:schemeClr val="tx2"/>
                </a:solidFill>
              </a:rPr>
              <a:t>momento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en</a:t>
            </a:r>
            <a:r>
              <a:rPr lang="en-US" sz="1600" i="1" dirty="0" smtClean="0">
                <a:solidFill>
                  <a:schemeClr val="tx2"/>
                </a:solidFill>
              </a:rPr>
              <a:t> el que el </a:t>
            </a:r>
            <a:r>
              <a:rPr lang="en-US" sz="1600" i="1" dirty="0" err="1" smtClean="0">
                <a:solidFill>
                  <a:schemeClr val="tx2"/>
                </a:solidFill>
              </a:rPr>
              <a:t>Img</a:t>
            </a:r>
            <a:r>
              <a:rPr lang="en-US" sz="1600" i="1" dirty="0" smtClean="0">
                <a:solidFill>
                  <a:schemeClr val="tx2"/>
                </a:solidFill>
              </a:rPr>
              <a:t>=0</a:t>
            </a:r>
          </a:p>
          <a:p>
            <a:pPr>
              <a:buFont typeface="Arial" pitchFamily="34" charset="0"/>
              <a:buChar char="•"/>
            </a:pPr>
            <a:r>
              <a:rPr lang="en-US" sz="1600" i="1" dirty="0" err="1" smtClean="0">
                <a:solidFill>
                  <a:schemeClr val="tx2"/>
                </a:solidFill>
              </a:rPr>
              <a:t>Esto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significa</a:t>
            </a:r>
            <a:r>
              <a:rPr lang="en-US" sz="1600" i="1" dirty="0" smtClean="0">
                <a:solidFill>
                  <a:schemeClr val="tx2"/>
                </a:solidFill>
              </a:rPr>
              <a:t> que el </a:t>
            </a:r>
            <a:r>
              <a:rPr lang="en-US" sz="1600" i="1" dirty="0" err="1" smtClean="0">
                <a:solidFill>
                  <a:schemeClr val="tx2"/>
                </a:solidFill>
              </a:rPr>
              <a:t>IMg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es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decreciente</a:t>
            </a:r>
            <a:endParaRPr lang="en-US" sz="1600" i="1" dirty="0" smtClean="0">
              <a:solidFill>
                <a:schemeClr val="tx2"/>
              </a:solidFill>
            </a:endParaRPr>
          </a:p>
          <a:p>
            <a:endParaRPr lang="en-US" sz="1600" i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82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04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Monopoly</a:t>
            </a: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-914400" y="3962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563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2000" y="2895600"/>
            <a:ext cx="3657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5955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362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768696" y="2888904"/>
            <a:ext cx="1822104" cy="2749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90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1910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2000" y="4267200"/>
            <a:ext cx="1828800" cy="1371600"/>
          </a:xfrm>
          <a:prstGeom prst="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91880" y="3068960"/>
            <a:ext cx="480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i="1" dirty="0">
                <a:solidFill>
                  <a:schemeClr val="tx2"/>
                </a:solidFill>
              </a:rPr>
              <a:t>Al principio el </a:t>
            </a:r>
            <a:r>
              <a:rPr lang="en-US" sz="1600" i="1" dirty="0" err="1">
                <a:solidFill>
                  <a:schemeClr val="tx2"/>
                </a:solidFill>
              </a:rPr>
              <a:t>Ingreso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aumenta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</a:rPr>
              <a:t>conforme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aumenta</a:t>
            </a:r>
            <a:r>
              <a:rPr lang="en-US" sz="1600" i="1" dirty="0">
                <a:solidFill>
                  <a:schemeClr val="tx2"/>
                </a:solidFill>
              </a:rPr>
              <a:t> la </a:t>
            </a:r>
            <a:r>
              <a:rPr lang="en-US" sz="1600" i="1" dirty="0" err="1">
                <a:solidFill>
                  <a:schemeClr val="tx2"/>
                </a:solidFill>
              </a:rPr>
              <a:t>cantidad</a:t>
            </a:r>
            <a:endParaRPr lang="en-US" sz="1600" i="1" dirty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600" i="1" dirty="0">
                <a:solidFill>
                  <a:schemeClr val="tx2"/>
                </a:solidFill>
              </a:rPr>
              <a:t> Pero </a:t>
            </a:r>
            <a:r>
              <a:rPr lang="en-US" sz="1600" i="1" dirty="0" err="1">
                <a:solidFill>
                  <a:schemeClr val="tx2"/>
                </a:solidFill>
              </a:rPr>
              <a:t>cada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vez</a:t>
            </a:r>
            <a:r>
              <a:rPr lang="en-US" sz="1600" i="1" dirty="0">
                <a:solidFill>
                  <a:schemeClr val="tx2"/>
                </a:solidFill>
              </a:rPr>
              <a:t> el </a:t>
            </a:r>
            <a:r>
              <a:rPr lang="en-US" sz="1600" i="1" dirty="0" err="1">
                <a:solidFill>
                  <a:schemeClr val="tx2"/>
                </a:solidFill>
              </a:rPr>
              <a:t>aumento</a:t>
            </a:r>
            <a:r>
              <a:rPr lang="en-US" sz="1600" i="1" dirty="0">
                <a:solidFill>
                  <a:schemeClr val="tx2"/>
                </a:solidFill>
              </a:rPr>
              <a:t> del </a:t>
            </a:r>
            <a:r>
              <a:rPr lang="en-US" sz="1600" i="1" dirty="0" err="1">
                <a:solidFill>
                  <a:schemeClr val="tx2"/>
                </a:solidFill>
              </a:rPr>
              <a:t>ingreso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es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menor</a:t>
            </a:r>
            <a:r>
              <a:rPr lang="en-US" sz="1600" i="1" dirty="0">
                <a:solidFill>
                  <a:schemeClr val="tx2"/>
                </a:solidFill>
              </a:rPr>
              <a:t>, hasta que </a:t>
            </a:r>
            <a:r>
              <a:rPr lang="en-US" sz="1600" i="1" dirty="0" err="1">
                <a:solidFill>
                  <a:schemeClr val="tx2"/>
                </a:solidFill>
              </a:rPr>
              <a:t>llega</a:t>
            </a:r>
            <a:r>
              <a:rPr lang="en-US" sz="1600" i="1" dirty="0">
                <a:solidFill>
                  <a:schemeClr val="tx2"/>
                </a:solidFill>
              </a:rPr>
              <a:t> un </a:t>
            </a:r>
            <a:r>
              <a:rPr lang="en-US" sz="1600" i="1" dirty="0" err="1">
                <a:solidFill>
                  <a:schemeClr val="tx2"/>
                </a:solidFill>
              </a:rPr>
              <a:t>momento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en</a:t>
            </a:r>
            <a:r>
              <a:rPr lang="en-US" sz="1600" i="1" dirty="0">
                <a:solidFill>
                  <a:schemeClr val="tx2"/>
                </a:solidFill>
              </a:rPr>
              <a:t> el que el </a:t>
            </a:r>
            <a:r>
              <a:rPr lang="en-US" sz="1600" i="1" dirty="0" err="1">
                <a:solidFill>
                  <a:schemeClr val="tx2"/>
                </a:solidFill>
              </a:rPr>
              <a:t>Img</a:t>
            </a:r>
            <a:r>
              <a:rPr lang="en-US" sz="1600" i="1" dirty="0">
                <a:solidFill>
                  <a:schemeClr val="tx2"/>
                </a:solidFill>
              </a:rPr>
              <a:t>=0</a:t>
            </a:r>
          </a:p>
          <a:p>
            <a:pPr>
              <a:buFont typeface="Arial" pitchFamily="34" charset="0"/>
              <a:buChar char="•"/>
            </a:pPr>
            <a:r>
              <a:rPr lang="en-US" sz="1600" i="1" dirty="0" err="1">
                <a:solidFill>
                  <a:schemeClr val="tx2"/>
                </a:solidFill>
              </a:rPr>
              <a:t>Esto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significa</a:t>
            </a:r>
            <a:r>
              <a:rPr lang="en-US" sz="1600" i="1" dirty="0">
                <a:solidFill>
                  <a:schemeClr val="tx2"/>
                </a:solidFill>
              </a:rPr>
              <a:t> que el </a:t>
            </a:r>
            <a:r>
              <a:rPr lang="en-US" sz="1600" i="1" dirty="0" err="1">
                <a:solidFill>
                  <a:schemeClr val="tx2"/>
                </a:solidFill>
              </a:rPr>
              <a:t>IMg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es</a:t>
            </a:r>
            <a:r>
              <a:rPr lang="en-US" sz="1600" i="1" dirty="0">
                <a:solidFill>
                  <a:schemeClr val="tx2"/>
                </a:solidFill>
              </a:rPr>
              <a:t> </a:t>
            </a:r>
            <a:r>
              <a:rPr lang="en-US" sz="1600" i="1" dirty="0" err="1">
                <a:solidFill>
                  <a:schemeClr val="tx2"/>
                </a:solidFill>
              </a:rPr>
              <a:t>decreciente</a:t>
            </a:r>
            <a:endParaRPr lang="en-US" sz="16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42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lu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Complu</Template>
  <TotalTime>143</TotalTime>
  <Words>1132</Words>
  <Application>Microsoft Office PowerPoint</Application>
  <PresentationFormat>Presentación en pantalla (4:3)</PresentationFormat>
  <Paragraphs>439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Complu</vt:lpstr>
      <vt:lpstr>MONOPOLIOS</vt:lpstr>
      <vt:lpstr>Monopolios</vt:lpstr>
      <vt:lpstr>Monopolios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Ejemplo numérico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Monopolies</dc:title>
  <dc:creator>JAC</dc:creator>
  <cp:lastModifiedBy>user</cp:lastModifiedBy>
  <cp:revision>18</cp:revision>
  <dcterms:created xsi:type="dcterms:W3CDTF">2015-04-12T18:57:58Z</dcterms:created>
  <dcterms:modified xsi:type="dcterms:W3CDTF">2016-03-29T08:40:19Z</dcterms:modified>
</cp:coreProperties>
</file>